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Poppins" panose="00000500000000000000" pitchFamily="2" charset="0"/>
      <p:regular r:id="rId40"/>
      <p:bold r:id="rId41"/>
      <p:boldItalic r:id="rId42"/>
    </p:embeddedFont>
    <p:embeddedFont>
      <p:font typeface="Poppins SemiBold" panose="000007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AXybuIntqff3LusEIrNYeSgSlH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972"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z Granadillo Claudia E De La" userId="767cddd0-129e-4547-9239-3b7dd5c35b8f" providerId="ADAL" clId="{3F673EEE-FF20-43F3-B1E8-D417BA28E018}"/>
    <pc:docChg chg="custSel modSld">
      <pc:chgData name="Hoz Granadillo Claudia E De La" userId="767cddd0-129e-4547-9239-3b7dd5c35b8f" providerId="ADAL" clId="{3F673EEE-FF20-43F3-B1E8-D417BA28E018}" dt="2024-11-13T14:57:15.004" v="25" actId="14100"/>
      <pc:docMkLst>
        <pc:docMk/>
      </pc:docMkLst>
      <pc:sldChg chg="modSp mod">
        <pc:chgData name="Hoz Granadillo Claudia E De La" userId="767cddd0-129e-4547-9239-3b7dd5c35b8f" providerId="ADAL" clId="{3F673EEE-FF20-43F3-B1E8-D417BA28E018}" dt="2024-11-13T14:57:15.004" v="25" actId="14100"/>
        <pc:sldMkLst>
          <pc:docMk/>
          <pc:sldMk cId="0" sldId="267"/>
        </pc:sldMkLst>
        <pc:spChg chg="mod">
          <ac:chgData name="Hoz Granadillo Claudia E De La" userId="767cddd0-129e-4547-9239-3b7dd5c35b8f" providerId="ADAL" clId="{3F673EEE-FF20-43F3-B1E8-D417BA28E018}" dt="2024-11-13T14:57:15.004" v="25" actId="14100"/>
          <ac:spMkLst>
            <pc:docMk/>
            <pc:sldMk cId="0" sldId="267"/>
            <ac:spMk id="412" creationId="{00000000-0000-0000-0000-000000000000}"/>
          </ac:spMkLst>
        </pc:spChg>
      </pc:sldChg>
      <pc:sldChg chg="delSp modSp mod">
        <pc:chgData name="Hoz Granadillo Claudia E De La" userId="767cddd0-129e-4547-9239-3b7dd5c35b8f" providerId="ADAL" clId="{3F673EEE-FF20-43F3-B1E8-D417BA28E018}" dt="2024-11-13T14:54:35.611" v="3" actId="1076"/>
        <pc:sldMkLst>
          <pc:docMk/>
          <pc:sldMk cId="0" sldId="277"/>
        </pc:sldMkLst>
        <pc:spChg chg="mod">
          <ac:chgData name="Hoz Granadillo Claudia E De La" userId="767cddd0-129e-4547-9239-3b7dd5c35b8f" providerId="ADAL" clId="{3F673EEE-FF20-43F3-B1E8-D417BA28E018}" dt="2024-11-13T14:54:35.611" v="3" actId="1076"/>
          <ac:spMkLst>
            <pc:docMk/>
            <pc:sldMk cId="0" sldId="277"/>
            <ac:spMk id="682" creationId="{00000000-0000-0000-0000-000000000000}"/>
          </ac:spMkLst>
        </pc:spChg>
        <pc:picChg chg="del">
          <ac:chgData name="Hoz Granadillo Claudia E De La" userId="767cddd0-129e-4547-9239-3b7dd5c35b8f" providerId="ADAL" clId="{3F673EEE-FF20-43F3-B1E8-D417BA28E018}" dt="2024-11-13T14:54:31.359" v="0" actId="478"/>
          <ac:picMkLst>
            <pc:docMk/>
            <pc:sldMk cId="0" sldId="277"/>
            <ac:picMk id="684" creationId="{00000000-0000-0000-0000-000000000000}"/>
          </ac:picMkLst>
        </pc:picChg>
        <pc:picChg chg="del">
          <ac:chgData name="Hoz Granadillo Claudia E De La" userId="767cddd0-129e-4547-9239-3b7dd5c35b8f" providerId="ADAL" clId="{3F673EEE-FF20-43F3-B1E8-D417BA28E018}" dt="2024-11-13T14:54:32.415" v="1" actId="478"/>
          <ac:picMkLst>
            <pc:docMk/>
            <pc:sldMk cId="0" sldId="277"/>
            <ac:picMk id="685" creationId="{00000000-0000-0000-0000-000000000000}"/>
          </ac:picMkLst>
        </pc:picChg>
        <pc:picChg chg="del">
          <ac:chgData name="Hoz Granadillo Claudia E De La" userId="767cddd0-129e-4547-9239-3b7dd5c35b8f" providerId="ADAL" clId="{3F673EEE-FF20-43F3-B1E8-D417BA28E018}" dt="2024-11-13T14:54:33.040" v="2" actId="478"/>
          <ac:picMkLst>
            <pc:docMk/>
            <pc:sldMk cId="0" sldId="277"/>
            <ac:picMk id="686" creationId="{00000000-0000-0000-0000-000000000000}"/>
          </ac:picMkLst>
        </pc:picChg>
      </pc:sldChg>
      <pc:sldChg chg="modSp mod">
        <pc:chgData name="Hoz Granadillo Claudia E De La" userId="767cddd0-129e-4547-9239-3b7dd5c35b8f" providerId="ADAL" clId="{3F673EEE-FF20-43F3-B1E8-D417BA28E018}" dt="2024-11-13T14:54:56.686" v="6" actId="1076"/>
        <pc:sldMkLst>
          <pc:docMk/>
          <pc:sldMk cId="0" sldId="278"/>
        </pc:sldMkLst>
        <pc:spChg chg="mod">
          <ac:chgData name="Hoz Granadillo Claudia E De La" userId="767cddd0-129e-4547-9239-3b7dd5c35b8f" providerId="ADAL" clId="{3F673EEE-FF20-43F3-B1E8-D417BA28E018}" dt="2024-11-13T14:54:55.664" v="5" actId="20577"/>
          <ac:spMkLst>
            <pc:docMk/>
            <pc:sldMk cId="0" sldId="278"/>
            <ac:spMk id="713" creationId="{00000000-0000-0000-0000-000000000000}"/>
          </ac:spMkLst>
        </pc:spChg>
        <pc:picChg chg="mod">
          <ac:chgData name="Hoz Granadillo Claudia E De La" userId="767cddd0-129e-4547-9239-3b7dd5c35b8f" providerId="ADAL" clId="{3F673EEE-FF20-43F3-B1E8-D417BA28E018}" dt="2024-11-13T14:54:56.686" v="6" actId="1076"/>
          <ac:picMkLst>
            <pc:docMk/>
            <pc:sldMk cId="0" sldId="278"/>
            <ac:picMk id="714" creationId="{00000000-0000-0000-0000-000000000000}"/>
          </ac:picMkLst>
        </pc:picChg>
      </pc:sldChg>
      <pc:sldChg chg="modSp mod">
        <pc:chgData name="Hoz Granadillo Claudia E De La" userId="767cddd0-129e-4547-9239-3b7dd5c35b8f" providerId="ADAL" clId="{3F673EEE-FF20-43F3-B1E8-D417BA28E018}" dt="2024-11-13T14:55:16.368" v="8" actId="33524"/>
        <pc:sldMkLst>
          <pc:docMk/>
          <pc:sldMk cId="0" sldId="279"/>
        </pc:sldMkLst>
        <pc:spChg chg="mod">
          <ac:chgData name="Hoz Granadillo Claudia E De La" userId="767cddd0-129e-4547-9239-3b7dd5c35b8f" providerId="ADAL" clId="{3F673EEE-FF20-43F3-B1E8-D417BA28E018}" dt="2024-11-13T14:55:16.368" v="8" actId="33524"/>
          <ac:spMkLst>
            <pc:docMk/>
            <pc:sldMk cId="0" sldId="279"/>
            <ac:spMk id="741" creationId="{00000000-0000-0000-0000-000000000000}"/>
          </ac:spMkLst>
        </pc:spChg>
        <pc:picChg chg="mod">
          <ac:chgData name="Hoz Granadillo Claudia E De La" userId="767cddd0-129e-4547-9239-3b7dd5c35b8f" providerId="ADAL" clId="{3F673EEE-FF20-43F3-B1E8-D417BA28E018}" dt="2024-11-13T14:55:02.028" v="7" actId="1076"/>
          <ac:picMkLst>
            <pc:docMk/>
            <pc:sldMk cId="0" sldId="279"/>
            <ac:picMk id="742" creationId="{00000000-0000-0000-0000-000000000000}"/>
          </ac:picMkLst>
        </pc:picChg>
      </pc:sldChg>
      <pc:sldChg chg="modSp mod">
        <pc:chgData name="Hoz Granadillo Claudia E De La" userId="767cddd0-129e-4547-9239-3b7dd5c35b8f" providerId="ADAL" clId="{3F673EEE-FF20-43F3-B1E8-D417BA28E018}" dt="2024-11-13T14:55:39.346" v="10" actId="1076"/>
        <pc:sldMkLst>
          <pc:docMk/>
          <pc:sldMk cId="0" sldId="280"/>
        </pc:sldMkLst>
        <pc:spChg chg="mod">
          <ac:chgData name="Hoz Granadillo Claudia E De La" userId="767cddd0-129e-4547-9239-3b7dd5c35b8f" providerId="ADAL" clId="{3F673EEE-FF20-43F3-B1E8-D417BA28E018}" dt="2024-11-13T14:55:39.346" v="10" actId="1076"/>
          <ac:spMkLst>
            <pc:docMk/>
            <pc:sldMk cId="0" sldId="280"/>
            <ac:spMk id="769" creationId="{00000000-0000-0000-0000-000000000000}"/>
          </ac:spMkLst>
        </pc:spChg>
      </pc:sldChg>
      <pc:sldChg chg="modSp mod">
        <pc:chgData name="Hoz Granadillo Claudia E De La" userId="767cddd0-129e-4547-9239-3b7dd5c35b8f" providerId="ADAL" clId="{3F673EEE-FF20-43F3-B1E8-D417BA28E018}" dt="2024-11-13T14:56:00.267" v="15" actId="1076"/>
        <pc:sldMkLst>
          <pc:docMk/>
          <pc:sldMk cId="0" sldId="281"/>
        </pc:sldMkLst>
        <pc:spChg chg="mod">
          <ac:chgData name="Hoz Granadillo Claudia E De La" userId="767cddd0-129e-4547-9239-3b7dd5c35b8f" providerId="ADAL" clId="{3F673EEE-FF20-43F3-B1E8-D417BA28E018}" dt="2024-11-13T14:56:00.267" v="15" actId="1076"/>
          <ac:spMkLst>
            <pc:docMk/>
            <pc:sldMk cId="0" sldId="281"/>
            <ac:spMk id="797" creationId="{00000000-0000-0000-0000-000000000000}"/>
          </ac:spMkLst>
        </pc:spChg>
      </pc:sldChg>
      <pc:sldChg chg="modSp mod">
        <pc:chgData name="Hoz Granadillo Claudia E De La" userId="767cddd0-129e-4547-9239-3b7dd5c35b8f" providerId="ADAL" clId="{3F673EEE-FF20-43F3-B1E8-D417BA28E018}" dt="2024-11-13T14:56:10.539" v="16" actId="1076"/>
        <pc:sldMkLst>
          <pc:docMk/>
          <pc:sldMk cId="0" sldId="283"/>
        </pc:sldMkLst>
        <pc:spChg chg="mod">
          <ac:chgData name="Hoz Granadillo Claudia E De La" userId="767cddd0-129e-4547-9239-3b7dd5c35b8f" providerId="ADAL" clId="{3F673EEE-FF20-43F3-B1E8-D417BA28E018}" dt="2024-11-13T14:56:10.539" v="16" actId="1076"/>
          <ac:spMkLst>
            <pc:docMk/>
            <pc:sldMk cId="0" sldId="283"/>
            <ac:spMk id="848" creationId="{00000000-0000-0000-0000-000000000000}"/>
          </ac:spMkLst>
        </pc:spChg>
      </pc:sldChg>
      <pc:sldChg chg="modSp mod">
        <pc:chgData name="Hoz Granadillo Claudia E De La" userId="767cddd0-129e-4547-9239-3b7dd5c35b8f" providerId="ADAL" clId="{3F673EEE-FF20-43F3-B1E8-D417BA28E018}" dt="2024-11-13T14:56:31.364" v="18" actId="1076"/>
        <pc:sldMkLst>
          <pc:docMk/>
          <pc:sldMk cId="0" sldId="287"/>
        </pc:sldMkLst>
        <pc:spChg chg="mod">
          <ac:chgData name="Hoz Granadillo Claudia E De La" userId="767cddd0-129e-4547-9239-3b7dd5c35b8f" providerId="ADAL" clId="{3F673EEE-FF20-43F3-B1E8-D417BA28E018}" dt="2024-11-13T14:56:31.364" v="18" actId="1076"/>
          <ac:spMkLst>
            <pc:docMk/>
            <pc:sldMk cId="0" sldId="287"/>
            <ac:spMk id="960" creationId="{00000000-0000-0000-0000-000000000000}"/>
          </ac:spMkLst>
        </pc:spChg>
      </pc:sldChg>
      <pc:sldChg chg="modSp mod">
        <pc:chgData name="Hoz Granadillo Claudia E De La" userId="767cddd0-129e-4547-9239-3b7dd5c35b8f" providerId="ADAL" clId="{3F673EEE-FF20-43F3-B1E8-D417BA28E018}" dt="2024-11-13T14:56:46.115" v="22" actId="1076"/>
        <pc:sldMkLst>
          <pc:docMk/>
          <pc:sldMk cId="0" sldId="288"/>
        </pc:sldMkLst>
        <pc:spChg chg="mod">
          <ac:chgData name="Hoz Granadillo Claudia E De La" userId="767cddd0-129e-4547-9239-3b7dd5c35b8f" providerId="ADAL" clId="{3F673EEE-FF20-43F3-B1E8-D417BA28E018}" dt="2024-11-13T14:56:46.115" v="22" actId="1076"/>
          <ac:spMkLst>
            <pc:docMk/>
            <pc:sldMk cId="0" sldId="288"/>
            <ac:spMk id="98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d52431597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2d5243159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d524315979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2d52431597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d524315979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2d524315979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d524315979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2d524315979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d524315979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g2d52431597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d524315979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2d524315979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d5227413d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2d5227413d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d52508881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2d52508881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d525088810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g2d52508881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d525088810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2d52508881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d525088810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g2d52508881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d525088810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g2d525088810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2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2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2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2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a:spLocks noGrp="1"/>
          </p:cNvSpPr>
          <p:nvPr>
            <p:ph type="pic" idx="2"/>
          </p:nvPr>
        </p:nvSpPr>
        <p:spPr>
          <a:xfrm>
            <a:off x="1792288" y="612775"/>
            <a:ext cx="5486400" cy="4114800"/>
          </a:xfrm>
          <a:prstGeom prst="rect">
            <a:avLst/>
          </a:prstGeom>
          <a:noFill/>
          <a:ln>
            <a:noFill/>
          </a:ln>
        </p:spPr>
      </p:sp>
      <p:sp>
        <p:nvSpPr>
          <p:cNvPr id="68" name="Google Shape;68;p3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10894143" y="0"/>
            <a:ext cx="7773055" cy="10447248"/>
          </a:xfrm>
          <a:custGeom>
            <a:avLst/>
            <a:gdLst/>
            <a:ahLst/>
            <a:cxnLst/>
            <a:rect l="l" t="t" r="r" b="b"/>
            <a:pathLst>
              <a:path w="26201877" h="35216210" extrusionOk="0">
                <a:moveTo>
                  <a:pt x="4259326" y="0"/>
                </a:moveTo>
                <a:lnTo>
                  <a:pt x="0" y="12798171"/>
                </a:lnTo>
                <a:lnTo>
                  <a:pt x="12784709" y="35216210"/>
                </a:lnTo>
                <a:lnTo>
                  <a:pt x="26201877" y="35216210"/>
                </a:lnTo>
                <a:lnTo>
                  <a:pt x="26201877" y="0"/>
                </a:lnTo>
                <a:close/>
              </a:path>
            </a:pathLst>
          </a:custGeom>
          <a:blipFill rotWithShape="1">
            <a:blip r:embed="rId3">
              <a:alphaModFix/>
            </a:blip>
            <a:stretch>
              <a:fillRect l="-47157" r="-5437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a:off x="9638636" y="8246450"/>
            <a:ext cx="3389448" cy="2965767"/>
            <a:chOff x="0" y="0"/>
            <a:chExt cx="812800" cy="711200"/>
          </a:xfrm>
        </p:grpSpPr>
        <p:sp>
          <p:nvSpPr>
            <p:cNvPr id="90" name="Google Shape;90;p1"/>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2" name="Google Shape;92;p1"/>
          <p:cNvGrpSpPr/>
          <p:nvPr/>
        </p:nvGrpSpPr>
        <p:grpSpPr>
          <a:xfrm rot="3614395">
            <a:off x="6146507" y="8243466"/>
            <a:ext cx="11928623" cy="1010419"/>
            <a:chOff x="0" y="-38100"/>
            <a:chExt cx="3139792" cy="265958"/>
          </a:xfrm>
        </p:grpSpPr>
        <p:sp>
          <p:nvSpPr>
            <p:cNvPr id="93" name="Google Shape;93;p1"/>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 name="Google Shape;95;p1"/>
          <p:cNvGrpSpPr/>
          <p:nvPr/>
        </p:nvGrpSpPr>
        <p:grpSpPr>
          <a:xfrm rot="-4292735">
            <a:off x="4466287" y="-3820890"/>
            <a:ext cx="9386553" cy="5750582"/>
            <a:chOff x="0" y="-38100"/>
            <a:chExt cx="435643" cy="266892"/>
          </a:xfrm>
        </p:grpSpPr>
        <p:sp>
          <p:nvSpPr>
            <p:cNvPr id="96" name="Google Shape;96;p1"/>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 name="Google Shape;98;p1"/>
          <p:cNvGrpSpPr/>
          <p:nvPr/>
        </p:nvGrpSpPr>
        <p:grpSpPr>
          <a:xfrm rot="3614395">
            <a:off x="3503747" y="4543530"/>
            <a:ext cx="14927679" cy="1010419"/>
            <a:chOff x="0" y="-38100"/>
            <a:chExt cx="3929188" cy="265958"/>
          </a:xfrm>
        </p:grpSpPr>
        <p:sp>
          <p:nvSpPr>
            <p:cNvPr id="99" name="Google Shape;99;p1"/>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 name="Google Shape;101;p1"/>
          <p:cNvGrpSpPr/>
          <p:nvPr/>
        </p:nvGrpSpPr>
        <p:grpSpPr>
          <a:xfrm rot="-7180252">
            <a:off x="8749952" y="6169173"/>
            <a:ext cx="1433634" cy="692441"/>
            <a:chOff x="0" y="-38100"/>
            <a:chExt cx="812800" cy="392580"/>
          </a:xfrm>
        </p:grpSpPr>
        <p:sp>
          <p:nvSpPr>
            <p:cNvPr id="102" name="Google Shape;102;p1"/>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4" name="Google Shape;104;p1"/>
          <p:cNvGrpSpPr/>
          <p:nvPr/>
        </p:nvGrpSpPr>
        <p:grpSpPr>
          <a:xfrm rot="-7180252">
            <a:off x="9435940" y="7374506"/>
            <a:ext cx="1433634" cy="692441"/>
            <a:chOff x="0" y="-38100"/>
            <a:chExt cx="812800" cy="392580"/>
          </a:xfrm>
        </p:grpSpPr>
        <p:sp>
          <p:nvSpPr>
            <p:cNvPr id="105" name="Google Shape;105;p1"/>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
          <p:cNvSpPr txBox="1"/>
          <p:nvPr/>
        </p:nvSpPr>
        <p:spPr>
          <a:xfrm>
            <a:off x="1012205" y="4839223"/>
            <a:ext cx="8817595" cy="123110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4000" b="1">
                <a:solidFill>
                  <a:srgbClr val="000000"/>
                </a:solidFill>
                <a:latin typeface="Poppins"/>
                <a:ea typeface="Poppins"/>
                <a:cs typeface="Poppins"/>
                <a:sym typeface="Poppins"/>
              </a:rPr>
              <a:t>ANÁLISIS DE VENTAS DE LICORES EN IOWA</a:t>
            </a:r>
            <a:endParaRPr/>
          </a:p>
        </p:txBody>
      </p:sp>
      <p:sp>
        <p:nvSpPr>
          <p:cNvPr id="108" name="Google Shape;108;p1"/>
          <p:cNvSpPr txBox="1"/>
          <p:nvPr/>
        </p:nvSpPr>
        <p:spPr>
          <a:xfrm>
            <a:off x="1033184" y="8244431"/>
            <a:ext cx="5258832" cy="474489"/>
          </a:xfrm>
          <a:prstGeom prst="rect">
            <a:avLst/>
          </a:prstGeom>
          <a:noFill/>
          <a:ln>
            <a:noFill/>
          </a:ln>
        </p:spPr>
        <p:txBody>
          <a:bodyPr spcFirstLastPara="1" wrap="square" lIns="0" tIns="0" rIns="0" bIns="0" anchor="t" anchorCtr="0">
            <a:spAutoFit/>
          </a:bodyPr>
          <a:lstStyle/>
          <a:p>
            <a:pPr marL="0" marR="0" lvl="0" indent="0" algn="l" rtl="0">
              <a:lnSpc>
                <a:spcPct val="113976"/>
              </a:lnSpc>
              <a:spcBef>
                <a:spcPts val="0"/>
              </a:spcBef>
              <a:spcAft>
                <a:spcPts val="0"/>
              </a:spcAft>
              <a:buNone/>
            </a:pPr>
            <a:r>
              <a:rPr lang="es-ES" sz="3277" b="1">
                <a:solidFill>
                  <a:srgbClr val="000000"/>
                </a:solidFill>
                <a:latin typeface="Poppins SemiBold"/>
                <a:ea typeface="Poppins SemiBold"/>
                <a:cs typeface="Poppins SemiBold"/>
                <a:sym typeface="Poppins SemiBold"/>
              </a:rPr>
              <a:t>Integrantes:</a:t>
            </a:r>
            <a:endParaRPr/>
          </a:p>
        </p:txBody>
      </p:sp>
      <p:pic>
        <p:nvPicPr>
          <p:cNvPr id="109" name="Google Shape;109;p1" descr="Talento Tech - Bogotá"/>
          <p:cNvPicPr preferRelativeResize="0"/>
          <p:nvPr/>
        </p:nvPicPr>
        <p:blipFill rotWithShape="1">
          <a:blip r:embed="rId4">
            <a:alphaModFix/>
          </a:blip>
          <a:srcRect/>
          <a:stretch/>
        </p:blipFill>
        <p:spPr>
          <a:xfrm>
            <a:off x="785741" y="969967"/>
            <a:ext cx="4276818" cy="2116133"/>
          </a:xfrm>
          <a:prstGeom prst="rect">
            <a:avLst/>
          </a:prstGeom>
          <a:noFill/>
          <a:ln>
            <a:noFill/>
          </a:ln>
        </p:spPr>
      </p:pic>
      <p:sp>
        <p:nvSpPr>
          <p:cNvPr id="110" name="Google Shape;110;p1"/>
          <p:cNvSpPr txBox="1"/>
          <p:nvPr/>
        </p:nvSpPr>
        <p:spPr>
          <a:xfrm>
            <a:off x="931004" y="6238235"/>
            <a:ext cx="829150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a:solidFill>
                  <a:schemeClr val="dk1"/>
                </a:solidFill>
                <a:latin typeface="Calibri"/>
                <a:ea typeface="Calibri"/>
                <a:cs typeface="Calibri"/>
                <a:sym typeface="Calibri"/>
              </a:rPr>
              <a:t>Estudio del Mercado de Bebidas Alcohólicas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0"/>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0"/>
          <p:cNvSpPr txBox="1"/>
          <p:nvPr/>
        </p:nvSpPr>
        <p:spPr>
          <a:xfrm>
            <a:off x="3493775" y="969310"/>
            <a:ext cx="11975718" cy="1333698"/>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Relación entre ventas y volumen de botella</a:t>
            </a:r>
            <a:endParaRPr/>
          </a:p>
        </p:txBody>
      </p:sp>
      <p:sp>
        <p:nvSpPr>
          <p:cNvPr id="335" name="Google Shape;335;p10"/>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336" name="Google Shape;336;p10"/>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337" name="Google Shape;337;p10"/>
          <p:cNvGrpSpPr/>
          <p:nvPr/>
        </p:nvGrpSpPr>
        <p:grpSpPr>
          <a:xfrm rot="3614395">
            <a:off x="15642302" y="3305446"/>
            <a:ext cx="6061985" cy="513483"/>
            <a:chOff x="0" y="-38100"/>
            <a:chExt cx="3139792" cy="265958"/>
          </a:xfrm>
        </p:grpSpPr>
        <p:sp>
          <p:nvSpPr>
            <p:cNvPr id="338" name="Google Shape;338;p1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0"/>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0" name="Google Shape;340;p10"/>
          <p:cNvGrpSpPr/>
          <p:nvPr/>
        </p:nvGrpSpPr>
        <p:grpSpPr>
          <a:xfrm rot="-1795536">
            <a:off x="17264793" y="-2296463"/>
            <a:ext cx="3826016" cy="3918746"/>
            <a:chOff x="0" y="-38100"/>
            <a:chExt cx="830765" cy="850900"/>
          </a:xfrm>
        </p:grpSpPr>
        <p:sp>
          <p:nvSpPr>
            <p:cNvPr id="341" name="Google Shape;341;p1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0"/>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3" name="Google Shape;343;p10"/>
          <p:cNvGrpSpPr/>
          <p:nvPr/>
        </p:nvGrpSpPr>
        <p:grpSpPr>
          <a:xfrm rot="3614395">
            <a:off x="14299283" y="1425182"/>
            <a:ext cx="7586069" cy="513483"/>
            <a:chOff x="0" y="-38100"/>
            <a:chExt cx="3929188" cy="265958"/>
          </a:xfrm>
        </p:grpSpPr>
        <p:sp>
          <p:nvSpPr>
            <p:cNvPr id="344" name="Google Shape;344;p10"/>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0"/>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6" name="Google Shape;346;p10"/>
          <p:cNvGrpSpPr/>
          <p:nvPr/>
        </p:nvGrpSpPr>
        <p:grpSpPr>
          <a:xfrm rot="-3617512">
            <a:off x="-2915556" y="-2343702"/>
            <a:ext cx="3826016" cy="3918746"/>
            <a:chOff x="0" y="-38100"/>
            <a:chExt cx="830765" cy="850900"/>
          </a:xfrm>
        </p:grpSpPr>
        <p:sp>
          <p:nvSpPr>
            <p:cNvPr id="347" name="Google Shape;347;p1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0"/>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49" name="Google Shape;349;p10"/>
          <p:cNvGrpSpPr/>
          <p:nvPr/>
        </p:nvGrpSpPr>
        <p:grpSpPr>
          <a:xfrm rot="7182689">
            <a:off x="-2426083" y="2756573"/>
            <a:ext cx="4800043" cy="527422"/>
            <a:chOff x="0" y="-38100"/>
            <a:chExt cx="2357911" cy="259084"/>
          </a:xfrm>
        </p:grpSpPr>
        <p:sp>
          <p:nvSpPr>
            <p:cNvPr id="350" name="Google Shape;350;p10"/>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0"/>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2" name="Google Shape;352;p10"/>
          <p:cNvGrpSpPr/>
          <p:nvPr/>
        </p:nvGrpSpPr>
        <p:grpSpPr>
          <a:xfrm rot="7182689">
            <a:off x="-3458157" y="1398188"/>
            <a:ext cx="7451061" cy="503974"/>
            <a:chOff x="0" y="-38100"/>
            <a:chExt cx="3830457" cy="259084"/>
          </a:xfrm>
        </p:grpSpPr>
        <p:sp>
          <p:nvSpPr>
            <p:cNvPr id="353" name="Google Shape;353;p10"/>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0"/>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55" name="Google Shape;355;p10"/>
          <p:cNvPicPr preferRelativeResize="0"/>
          <p:nvPr/>
        </p:nvPicPr>
        <p:blipFill rotWithShape="1">
          <a:blip r:embed="rId4">
            <a:alphaModFix/>
          </a:blip>
          <a:srcRect/>
          <a:stretch/>
        </p:blipFill>
        <p:spPr>
          <a:xfrm>
            <a:off x="459775" y="2508713"/>
            <a:ext cx="10083386" cy="7206778"/>
          </a:xfrm>
          <a:prstGeom prst="rect">
            <a:avLst/>
          </a:prstGeom>
          <a:noFill/>
          <a:ln>
            <a:noFill/>
          </a:ln>
        </p:spPr>
      </p:pic>
      <p:sp>
        <p:nvSpPr>
          <p:cNvPr id="356" name="Google Shape;356;p10"/>
          <p:cNvSpPr txBox="1"/>
          <p:nvPr/>
        </p:nvSpPr>
        <p:spPr>
          <a:xfrm>
            <a:off x="10859183" y="3006247"/>
            <a:ext cx="7198878" cy="5944961"/>
          </a:xfrm>
          <a:prstGeom prst="rect">
            <a:avLst/>
          </a:prstGeom>
          <a:noFill/>
          <a:ln>
            <a:noFill/>
          </a:ln>
        </p:spPr>
        <p:txBody>
          <a:bodyPr spcFirstLastPara="1" wrap="square" lIns="0" tIns="0" rIns="0" bIns="0" anchor="t" anchorCtr="0">
            <a:spAutoFit/>
          </a:bodyPr>
          <a:lstStyle/>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Concentración mayor de ventas en botellas de 750-1000ml</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Ventas más altas ($250,000) en botellas de volumen medio</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Botellas grandes (&gt;3000ml) generan menos ventas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Clara preferencia del mercado por tamaños estándar.</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El mercado prefiere botellas de tamaño medio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1"/>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Categoría</a:t>
            </a:r>
            <a:endParaRPr/>
          </a:p>
        </p:txBody>
      </p:sp>
      <p:sp>
        <p:nvSpPr>
          <p:cNvPr id="363" name="Google Shape;363;p11"/>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364" name="Google Shape;364;p11"/>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365" name="Google Shape;365;p11"/>
          <p:cNvGrpSpPr/>
          <p:nvPr/>
        </p:nvGrpSpPr>
        <p:grpSpPr>
          <a:xfrm rot="3614395">
            <a:off x="15642302" y="3305446"/>
            <a:ext cx="6061985" cy="513483"/>
            <a:chOff x="0" y="-38100"/>
            <a:chExt cx="3139792" cy="265958"/>
          </a:xfrm>
        </p:grpSpPr>
        <p:sp>
          <p:nvSpPr>
            <p:cNvPr id="366" name="Google Shape;366;p11"/>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1"/>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8" name="Google Shape;368;p11"/>
          <p:cNvGrpSpPr/>
          <p:nvPr/>
        </p:nvGrpSpPr>
        <p:grpSpPr>
          <a:xfrm rot="-1795536">
            <a:off x="17264793" y="-2296463"/>
            <a:ext cx="3826016" cy="3918746"/>
            <a:chOff x="0" y="-38100"/>
            <a:chExt cx="830765" cy="850900"/>
          </a:xfrm>
        </p:grpSpPr>
        <p:sp>
          <p:nvSpPr>
            <p:cNvPr id="369" name="Google Shape;369;p1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1"/>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71" name="Google Shape;371;p11"/>
          <p:cNvGrpSpPr/>
          <p:nvPr/>
        </p:nvGrpSpPr>
        <p:grpSpPr>
          <a:xfrm rot="3614395">
            <a:off x="14299283" y="1425182"/>
            <a:ext cx="7586069" cy="513483"/>
            <a:chOff x="0" y="-38100"/>
            <a:chExt cx="3929188" cy="265958"/>
          </a:xfrm>
        </p:grpSpPr>
        <p:sp>
          <p:nvSpPr>
            <p:cNvPr id="372" name="Google Shape;372;p11"/>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1"/>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74" name="Google Shape;374;p11"/>
          <p:cNvPicPr preferRelativeResize="0"/>
          <p:nvPr/>
        </p:nvPicPr>
        <p:blipFill rotWithShape="1">
          <a:blip r:embed="rId4">
            <a:alphaModFix/>
          </a:blip>
          <a:srcRect/>
          <a:stretch/>
        </p:blipFill>
        <p:spPr>
          <a:xfrm>
            <a:off x="509573" y="2000425"/>
            <a:ext cx="10729545" cy="7762875"/>
          </a:xfrm>
          <a:prstGeom prst="rect">
            <a:avLst/>
          </a:prstGeom>
          <a:noFill/>
          <a:ln>
            <a:noFill/>
          </a:ln>
        </p:spPr>
      </p:pic>
      <p:grpSp>
        <p:nvGrpSpPr>
          <p:cNvPr id="375" name="Google Shape;375;p11"/>
          <p:cNvGrpSpPr/>
          <p:nvPr/>
        </p:nvGrpSpPr>
        <p:grpSpPr>
          <a:xfrm rot="-3617512">
            <a:off x="-2915556" y="-2343702"/>
            <a:ext cx="3826016" cy="3918746"/>
            <a:chOff x="0" y="-38100"/>
            <a:chExt cx="830765" cy="850900"/>
          </a:xfrm>
        </p:grpSpPr>
        <p:sp>
          <p:nvSpPr>
            <p:cNvPr id="376" name="Google Shape;376;p1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1"/>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78" name="Google Shape;378;p11"/>
          <p:cNvGrpSpPr/>
          <p:nvPr/>
        </p:nvGrpSpPr>
        <p:grpSpPr>
          <a:xfrm rot="7182689">
            <a:off x="-2426083" y="2756573"/>
            <a:ext cx="4800043" cy="527422"/>
            <a:chOff x="0" y="-38100"/>
            <a:chExt cx="2357911" cy="259084"/>
          </a:xfrm>
        </p:grpSpPr>
        <p:sp>
          <p:nvSpPr>
            <p:cNvPr id="379" name="Google Shape;379;p11"/>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11"/>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1" name="Google Shape;381;p11"/>
          <p:cNvGrpSpPr/>
          <p:nvPr/>
        </p:nvGrpSpPr>
        <p:grpSpPr>
          <a:xfrm rot="7182689">
            <a:off x="-3458157" y="1398188"/>
            <a:ext cx="7451061" cy="503974"/>
            <a:chOff x="0" y="-38100"/>
            <a:chExt cx="3830457" cy="259084"/>
          </a:xfrm>
        </p:grpSpPr>
        <p:sp>
          <p:nvSpPr>
            <p:cNvPr id="382" name="Google Shape;382;p11"/>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1"/>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84" name="Google Shape;384;p11"/>
          <p:cNvSpPr txBox="1"/>
          <p:nvPr/>
        </p:nvSpPr>
        <p:spPr>
          <a:xfrm>
            <a:off x="11759685" y="2695293"/>
            <a:ext cx="6328621" cy="60324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a:solidFill>
                  <a:schemeClr val="dk1"/>
                </a:solidFill>
                <a:latin typeface="Poppins"/>
                <a:ea typeface="Poppins"/>
                <a:cs typeface="Poppins"/>
                <a:sym typeface="Poppins"/>
              </a:rPr>
              <a:t>Top Categorías:</a:t>
            </a:r>
            <a:endParaRPr sz="2800">
              <a:solidFill>
                <a:schemeClr val="dk1"/>
              </a:solidFill>
              <a:latin typeface="Poppins"/>
              <a:ea typeface="Poppins"/>
              <a:cs typeface="Poppins"/>
              <a:sym typeface="Poppins"/>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American Vodkas (~$52M)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Straight Bourbon Whiskies (~$31M)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Canadian Whiskies (~$31M)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Tequila (~$26M)</a:t>
            </a:r>
            <a:endParaRPr/>
          </a:p>
          <a:p>
            <a:pPr marL="0" marR="0" lvl="0" indent="0" algn="l" rtl="0">
              <a:spcBef>
                <a:spcPts val="0"/>
              </a:spcBef>
              <a:spcAft>
                <a:spcPts val="0"/>
              </a:spcAft>
              <a:buNone/>
            </a:pPr>
            <a:r>
              <a:rPr lang="es-ES" sz="2800" b="1">
                <a:solidFill>
                  <a:schemeClr val="dk1"/>
                </a:solidFill>
                <a:latin typeface="Poppins"/>
                <a:ea typeface="Poppins"/>
                <a:cs typeface="Poppins"/>
                <a:sym typeface="Poppins"/>
              </a:rPr>
              <a:t>Patrones:</a:t>
            </a:r>
            <a:endParaRPr sz="2800">
              <a:solidFill>
                <a:schemeClr val="dk1"/>
              </a:solidFill>
              <a:latin typeface="Poppins"/>
              <a:ea typeface="Poppins"/>
              <a:cs typeface="Poppins"/>
              <a:sym typeface="Poppins"/>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Dominancia clara de vodka americano</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Fuerte presencia de whiskies (Bourbon y Canadiense)</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Gran brecha entre líderes y resto</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Larga cola de categorías con ventas menores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2"/>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2"/>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Eficiencia de las ventas</a:t>
            </a:r>
            <a:endParaRPr/>
          </a:p>
        </p:txBody>
      </p:sp>
      <p:sp>
        <p:nvSpPr>
          <p:cNvPr id="391" name="Google Shape;391;p12"/>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392" name="Google Shape;392;p12"/>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393" name="Google Shape;393;p12"/>
          <p:cNvGrpSpPr/>
          <p:nvPr/>
        </p:nvGrpSpPr>
        <p:grpSpPr>
          <a:xfrm rot="3614395">
            <a:off x="15642302" y="3305446"/>
            <a:ext cx="6061985" cy="513483"/>
            <a:chOff x="0" y="-38100"/>
            <a:chExt cx="3139792" cy="265958"/>
          </a:xfrm>
        </p:grpSpPr>
        <p:sp>
          <p:nvSpPr>
            <p:cNvPr id="394" name="Google Shape;394;p12"/>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2"/>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96" name="Google Shape;396;p12"/>
          <p:cNvGrpSpPr/>
          <p:nvPr/>
        </p:nvGrpSpPr>
        <p:grpSpPr>
          <a:xfrm rot="-1795536">
            <a:off x="17264793" y="-2296463"/>
            <a:ext cx="3826016" cy="3918746"/>
            <a:chOff x="0" y="-38100"/>
            <a:chExt cx="830765" cy="850900"/>
          </a:xfrm>
        </p:grpSpPr>
        <p:sp>
          <p:nvSpPr>
            <p:cNvPr id="397" name="Google Shape;397;p12"/>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2"/>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99" name="Google Shape;399;p12"/>
          <p:cNvGrpSpPr/>
          <p:nvPr/>
        </p:nvGrpSpPr>
        <p:grpSpPr>
          <a:xfrm rot="3614395">
            <a:off x="14299283" y="1425182"/>
            <a:ext cx="7586069" cy="513483"/>
            <a:chOff x="0" y="-38100"/>
            <a:chExt cx="3929188" cy="265958"/>
          </a:xfrm>
        </p:grpSpPr>
        <p:sp>
          <p:nvSpPr>
            <p:cNvPr id="400" name="Google Shape;400;p12"/>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2"/>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02" name="Google Shape;402;p12"/>
          <p:cNvGrpSpPr/>
          <p:nvPr/>
        </p:nvGrpSpPr>
        <p:grpSpPr>
          <a:xfrm rot="-3617512">
            <a:off x="-2915556" y="-2343702"/>
            <a:ext cx="3826016" cy="3918746"/>
            <a:chOff x="0" y="-38100"/>
            <a:chExt cx="830765" cy="850900"/>
          </a:xfrm>
        </p:grpSpPr>
        <p:sp>
          <p:nvSpPr>
            <p:cNvPr id="403" name="Google Shape;403;p12"/>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2"/>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405" name="Google Shape;405;p12"/>
          <p:cNvPicPr preferRelativeResize="0"/>
          <p:nvPr/>
        </p:nvPicPr>
        <p:blipFill rotWithShape="1">
          <a:blip r:embed="rId4">
            <a:alphaModFix/>
          </a:blip>
          <a:srcRect/>
          <a:stretch/>
        </p:blipFill>
        <p:spPr>
          <a:xfrm>
            <a:off x="539147" y="2435538"/>
            <a:ext cx="9392369" cy="6803920"/>
          </a:xfrm>
          <a:prstGeom prst="rect">
            <a:avLst/>
          </a:prstGeom>
          <a:noFill/>
          <a:ln>
            <a:noFill/>
          </a:ln>
        </p:spPr>
      </p:pic>
      <p:grpSp>
        <p:nvGrpSpPr>
          <p:cNvPr id="406" name="Google Shape;406;p12"/>
          <p:cNvGrpSpPr/>
          <p:nvPr/>
        </p:nvGrpSpPr>
        <p:grpSpPr>
          <a:xfrm rot="7182689">
            <a:off x="-2426083" y="2756573"/>
            <a:ext cx="4800043" cy="527422"/>
            <a:chOff x="0" y="-38100"/>
            <a:chExt cx="2357911" cy="259084"/>
          </a:xfrm>
        </p:grpSpPr>
        <p:sp>
          <p:nvSpPr>
            <p:cNvPr id="407" name="Google Shape;407;p12"/>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12"/>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09" name="Google Shape;409;p12"/>
          <p:cNvGrpSpPr/>
          <p:nvPr/>
        </p:nvGrpSpPr>
        <p:grpSpPr>
          <a:xfrm rot="7182689">
            <a:off x="-3458157" y="1398188"/>
            <a:ext cx="7451061" cy="503974"/>
            <a:chOff x="0" y="-38100"/>
            <a:chExt cx="3830457" cy="259084"/>
          </a:xfrm>
        </p:grpSpPr>
        <p:sp>
          <p:nvSpPr>
            <p:cNvPr id="410" name="Google Shape;410;p12"/>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2"/>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12" name="Google Shape;412;p12"/>
          <p:cNvSpPr txBox="1"/>
          <p:nvPr/>
        </p:nvSpPr>
        <p:spPr>
          <a:xfrm>
            <a:off x="10223611" y="1959513"/>
            <a:ext cx="7829928" cy="775596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Patrones Principales: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Mayor eficiencia en ventas bajas (0-2000 botellas)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Picos de eficiencia hasta 3500 para ventas pequeñas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Eficiencia decrece con mayor volumen de botellas</a:t>
            </a:r>
            <a:endParaRPr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Hallazgos: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Productos de bajo volumen → alta eficiencia</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A mayor volumen → menor eficiencia</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Pocos productos con altas ventas (&gt;8000 botellas)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Concentración de eficiencia en ventas &lt;4000 botellas</a:t>
            </a:r>
            <a:endParaRPr dirty="0">
              <a:latin typeface="Poppins" panose="00000500000000000000" pitchFamily="2" charset="0"/>
              <a:cs typeface="Poppins" panose="00000500000000000000" pitchFamily="2" charset="0"/>
            </a:endParaRPr>
          </a:p>
          <a:p>
            <a:pPr marL="457200" marR="0" lvl="0" indent="-279400" algn="l" rtl="0">
              <a:spcBef>
                <a:spcPts val="0"/>
              </a:spcBef>
              <a:spcAft>
                <a:spcPts val="0"/>
              </a:spcAft>
              <a:buClr>
                <a:schemeClr val="dk1"/>
              </a:buClr>
              <a:buSzPts val="2800"/>
              <a:buFont typeface="Arial"/>
              <a:buNone/>
            </a:pPr>
            <a:endParaRPr sz="2800" dirty="0">
              <a:solidFill>
                <a:schemeClr val="dk1"/>
              </a:solidFill>
              <a:latin typeface="Poppins" panose="00000500000000000000" pitchFamily="2" charset="0"/>
              <a:ea typeface="Calibri"/>
              <a:cs typeface="Poppins" panose="00000500000000000000" pitchFamily="2" charset="0"/>
              <a:sym typeface="Calibri"/>
            </a:endParaRPr>
          </a:p>
          <a:p>
            <a:pPr marL="0" marR="0" lvl="0" indent="0" algn="l" rtl="0">
              <a:spcBef>
                <a:spcPts val="0"/>
              </a:spcBef>
              <a:spcAft>
                <a:spcPts val="0"/>
              </a:spcAft>
              <a:buNone/>
            </a:pPr>
            <a:r>
              <a:rPr lang="es-ES" sz="2800" dirty="0">
                <a:solidFill>
                  <a:schemeClr val="dk1"/>
                </a:solidFill>
                <a:latin typeface="Poppins" panose="00000500000000000000" pitchFamily="2" charset="0"/>
                <a:ea typeface="Calibri"/>
                <a:cs typeface="Poppins" panose="00000500000000000000" pitchFamily="2" charset="0"/>
                <a:sym typeface="Calibri"/>
              </a:rPr>
              <a:t>Los productos con menor volumen de ventas tienden a ser más eficientes</a:t>
            </a:r>
            <a:endParaRPr dirty="0">
              <a:latin typeface="Poppins" panose="00000500000000000000" pitchFamily="2" charset="0"/>
              <a:cs typeface="Poppins"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3"/>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13"/>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día de la semana</a:t>
            </a:r>
            <a:endParaRPr/>
          </a:p>
        </p:txBody>
      </p:sp>
      <p:sp>
        <p:nvSpPr>
          <p:cNvPr id="419" name="Google Shape;419;p13"/>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420" name="Google Shape;420;p13"/>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421" name="Google Shape;421;p13"/>
          <p:cNvGrpSpPr/>
          <p:nvPr/>
        </p:nvGrpSpPr>
        <p:grpSpPr>
          <a:xfrm rot="3614395">
            <a:off x="15642302" y="3305446"/>
            <a:ext cx="6061985" cy="513483"/>
            <a:chOff x="0" y="-38100"/>
            <a:chExt cx="3139792" cy="265958"/>
          </a:xfrm>
        </p:grpSpPr>
        <p:sp>
          <p:nvSpPr>
            <p:cNvPr id="422" name="Google Shape;422;p13"/>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3"/>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4" name="Google Shape;424;p13"/>
          <p:cNvGrpSpPr/>
          <p:nvPr/>
        </p:nvGrpSpPr>
        <p:grpSpPr>
          <a:xfrm rot="-1795536">
            <a:off x="17264793" y="-2296463"/>
            <a:ext cx="3826016" cy="3918746"/>
            <a:chOff x="0" y="-38100"/>
            <a:chExt cx="830765" cy="850900"/>
          </a:xfrm>
        </p:grpSpPr>
        <p:sp>
          <p:nvSpPr>
            <p:cNvPr id="425" name="Google Shape;425;p13"/>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3"/>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27" name="Google Shape;427;p13"/>
          <p:cNvGrpSpPr/>
          <p:nvPr/>
        </p:nvGrpSpPr>
        <p:grpSpPr>
          <a:xfrm rot="3614395">
            <a:off x="14299283" y="1425182"/>
            <a:ext cx="7586069" cy="513483"/>
            <a:chOff x="0" y="-38100"/>
            <a:chExt cx="3929188" cy="265958"/>
          </a:xfrm>
        </p:grpSpPr>
        <p:sp>
          <p:nvSpPr>
            <p:cNvPr id="428" name="Google Shape;428;p13"/>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3"/>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30" name="Google Shape;430;p13"/>
          <p:cNvGrpSpPr/>
          <p:nvPr/>
        </p:nvGrpSpPr>
        <p:grpSpPr>
          <a:xfrm rot="-3617512">
            <a:off x="-2915556" y="-2343702"/>
            <a:ext cx="3826016" cy="3918746"/>
            <a:chOff x="0" y="-38100"/>
            <a:chExt cx="830765" cy="850900"/>
          </a:xfrm>
        </p:grpSpPr>
        <p:sp>
          <p:nvSpPr>
            <p:cNvPr id="431" name="Google Shape;431;p13"/>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13"/>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33" name="Google Shape;433;p13"/>
          <p:cNvGrpSpPr/>
          <p:nvPr/>
        </p:nvGrpSpPr>
        <p:grpSpPr>
          <a:xfrm rot="7182689">
            <a:off x="-2426083" y="2756573"/>
            <a:ext cx="4800043" cy="527422"/>
            <a:chOff x="0" y="-38100"/>
            <a:chExt cx="2357911" cy="259084"/>
          </a:xfrm>
        </p:grpSpPr>
        <p:sp>
          <p:nvSpPr>
            <p:cNvPr id="434" name="Google Shape;434;p13"/>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3"/>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36" name="Google Shape;436;p13"/>
          <p:cNvGrpSpPr/>
          <p:nvPr/>
        </p:nvGrpSpPr>
        <p:grpSpPr>
          <a:xfrm rot="7182689">
            <a:off x="-3458157" y="1398188"/>
            <a:ext cx="7451061" cy="503974"/>
            <a:chOff x="0" y="-38100"/>
            <a:chExt cx="3830457" cy="259084"/>
          </a:xfrm>
        </p:grpSpPr>
        <p:sp>
          <p:nvSpPr>
            <p:cNvPr id="437" name="Google Shape;437;p13"/>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3"/>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39" name="Google Shape;439;p13"/>
          <p:cNvSpPr txBox="1"/>
          <p:nvPr/>
        </p:nvSpPr>
        <p:spPr>
          <a:xfrm>
            <a:off x="11005051" y="4163695"/>
            <a:ext cx="7010421" cy="258532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a:solidFill>
                  <a:schemeClr val="dk1"/>
                </a:solidFill>
                <a:latin typeface="Poppins"/>
                <a:ea typeface="Poppins"/>
                <a:cs typeface="Poppins"/>
                <a:sym typeface="Poppins"/>
              </a:rPr>
              <a:t>Patrón de Ventas:</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Lunes: Mayor volumen (~$240)</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Martes-Miércoles: Nivel alto (~$210)</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Jueves: Moderado (~$200)</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Viernes-Domingo: Menor volumen ($130-$150)</a:t>
            </a:r>
            <a:endParaRPr/>
          </a:p>
        </p:txBody>
      </p:sp>
      <p:pic>
        <p:nvPicPr>
          <p:cNvPr id="440" name="Google Shape;440;p13"/>
          <p:cNvPicPr preferRelativeResize="0"/>
          <p:nvPr/>
        </p:nvPicPr>
        <p:blipFill rotWithShape="1">
          <a:blip r:embed="rId4">
            <a:alphaModFix/>
          </a:blip>
          <a:srcRect/>
          <a:stretch/>
        </p:blipFill>
        <p:spPr>
          <a:xfrm>
            <a:off x="718980" y="2419918"/>
            <a:ext cx="9796620" cy="66845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14"/>
          <p:cNvSpPr/>
          <p:nvPr/>
        </p:nvSpPr>
        <p:spPr>
          <a:xfrm>
            <a:off x="11643126" y="-148127"/>
            <a:ext cx="6739165" cy="10583243"/>
          </a:xfrm>
          <a:custGeom>
            <a:avLst/>
            <a:gdLst/>
            <a:ahLst/>
            <a:cxnLst/>
            <a:rect l="l" t="t" r="r" b="b"/>
            <a:pathLst>
              <a:path w="21004783" h="32986092" extrusionOk="0">
                <a:moveTo>
                  <a:pt x="3160014" y="0"/>
                </a:moveTo>
                <a:lnTo>
                  <a:pt x="0" y="9356090"/>
                </a:lnTo>
                <a:lnTo>
                  <a:pt x="13488924" y="32986092"/>
                </a:lnTo>
                <a:lnTo>
                  <a:pt x="21004783" y="32986092"/>
                </a:lnTo>
                <a:lnTo>
                  <a:pt x="21004783" y="0"/>
                </a:lnTo>
                <a:close/>
              </a:path>
            </a:pathLst>
          </a:custGeom>
          <a:blipFill rotWithShape="1">
            <a:blip r:embed="rId3">
              <a:alphaModFix/>
            </a:blip>
            <a:stretch>
              <a:fillRect l="-36937" r="-986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6" name="Google Shape;446;p14"/>
          <p:cNvGrpSpPr/>
          <p:nvPr/>
        </p:nvGrpSpPr>
        <p:grpSpPr>
          <a:xfrm>
            <a:off x="11283787" y="7901367"/>
            <a:ext cx="3142082" cy="2749321"/>
            <a:chOff x="0" y="0"/>
            <a:chExt cx="812800" cy="711200"/>
          </a:xfrm>
        </p:grpSpPr>
        <p:sp>
          <p:nvSpPr>
            <p:cNvPr id="447" name="Google Shape;447;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14"/>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49" name="Google Shape;449;p14"/>
          <p:cNvGrpSpPr/>
          <p:nvPr/>
        </p:nvGrpSpPr>
        <p:grpSpPr>
          <a:xfrm rot="3614395">
            <a:off x="8046518" y="7898600"/>
            <a:ext cx="11058055" cy="936677"/>
            <a:chOff x="0" y="-38100"/>
            <a:chExt cx="3139792" cy="265958"/>
          </a:xfrm>
        </p:grpSpPr>
        <p:sp>
          <p:nvSpPr>
            <p:cNvPr id="450" name="Google Shape;450;p14"/>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14"/>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52" name="Google Shape;452;p14"/>
          <p:cNvGrpSpPr/>
          <p:nvPr/>
        </p:nvGrpSpPr>
        <p:grpSpPr>
          <a:xfrm rot="-4292735">
            <a:off x="6724145" y="-3084918"/>
            <a:ext cx="7601173" cy="4656785"/>
            <a:chOff x="0" y="-38100"/>
            <a:chExt cx="435643" cy="266892"/>
          </a:xfrm>
        </p:grpSpPr>
        <p:sp>
          <p:nvSpPr>
            <p:cNvPr id="453" name="Google Shape;453;p14"/>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14"/>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55" name="Google Shape;455;p14"/>
          <p:cNvGrpSpPr/>
          <p:nvPr/>
        </p:nvGrpSpPr>
        <p:grpSpPr>
          <a:xfrm rot="3614395">
            <a:off x="5409025" y="4792066"/>
            <a:ext cx="14583244" cy="936677"/>
            <a:chOff x="0" y="-38100"/>
            <a:chExt cx="4140724" cy="265958"/>
          </a:xfrm>
        </p:grpSpPr>
        <p:sp>
          <p:nvSpPr>
            <p:cNvPr id="456" name="Google Shape;456;p14"/>
            <p:cNvSpPr/>
            <p:nvPr/>
          </p:nvSpPr>
          <p:spPr>
            <a:xfrm>
              <a:off x="0" y="0"/>
              <a:ext cx="4140724" cy="227858"/>
            </a:xfrm>
            <a:custGeom>
              <a:avLst/>
              <a:gdLst/>
              <a:ahLst/>
              <a:cxnLst/>
              <a:rect l="l" t="t" r="r" b="b"/>
              <a:pathLst>
                <a:path w="4140724" h="227858" extrusionOk="0">
                  <a:moveTo>
                    <a:pt x="3937524" y="0"/>
                  </a:moveTo>
                  <a:lnTo>
                    <a:pt x="0" y="0"/>
                  </a:lnTo>
                  <a:lnTo>
                    <a:pt x="203200" y="227858"/>
                  </a:lnTo>
                  <a:lnTo>
                    <a:pt x="4140724" y="227858"/>
                  </a:lnTo>
                  <a:lnTo>
                    <a:pt x="3937524"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14"/>
            <p:cNvSpPr txBox="1"/>
            <p:nvPr/>
          </p:nvSpPr>
          <p:spPr>
            <a:xfrm>
              <a:off x="101600" y="-38100"/>
              <a:ext cx="3937524"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58" name="Google Shape;458;p14"/>
          <p:cNvGrpSpPr/>
          <p:nvPr/>
        </p:nvGrpSpPr>
        <p:grpSpPr>
          <a:xfrm rot="-7180252">
            <a:off x="10459960" y="5975693"/>
            <a:ext cx="1329005" cy="641905"/>
            <a:chOff x="0" y="-38100"/>
            <a:chExt cx="812800" cy="392580"/>
          </a:xfrm>
        </p:grpSpPr>
        <p:sp>
          <p:nvSpPr>
            <p:cNvPr id="459" name="Google Shape;459;p14"/>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4"/>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61" name="Google Shape;461;p14"/>
          <p:cNvGrpSpPr/>
          <p:nvPr/>
        </p:nvGrpSpPr>
        <p:grpSpPr>
          <a:xfrm rot="-7180252">
            <a:off x="11095884" y="7093059"/>
            <a:ext cx="1329005" cy="641905"/>
            <a:chOff x="0" y="-38100"/>
            <a:chExt cx="812800" cy="392580"/>
          </a:xfrm>
        </p:grpSpPr>
        <p:sp>
          <p:nvSpPr>
            <p:cNvPr id="462" name="Google Shape;462;p14"/>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14"/>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64" name="Google Shape;464;p14"/>
          <p:cNvSpPr txBox="1"/>
          <p:nvPr/>
        </p:nvSpPr>
        <p:spPr>
          <a:xfrm>
            <a:off x="2213482" y="5293707"/>
            <a:ext cx="7081258" cy="727507"/>
          </a:xfrm>
          <a:prstGeom prst="rect">
            <a:avLst/>
          </a:prstGeom>
          <a:noFill/>
          <a:ln>
            <a:noFill/>
          </a:ln>
        </p:spPr>
        <p:txBody>
          <a:bodyPr spcFirstLastPara="1" wrap="square" lIns="0" tIns="0" rIns="0" bIns="0" anchor="t" anchorCtr="0">
            <a:spAutoFit/>
          </a:bodyPr>
          <a:lstStyle/>
          <a:p>
            <a:pPr marL="0" marR="0" lvl="0" indent="0" algn="l" rtl="0">
              <a:lnSpc>
                <a:spcPct val="77030"/>
              </a:lnSpc>
              <a:spcBef>
                <a:spcPts val="0"/>
              </a:spcBef>
              <a:spcAft>
                <a:spcPts val="0"/>
              </a:spcAft>
              <a:buNone/>
            </a:pPr>
            <a:r>
              <a:rPr lang="es-ES" sz="6600" b="1">
                <a:solidFill>
                  <a:srgbClr val="000000"/>
                </a:solidFill>
                <a:latin typeface="Poppins"/>
                <a:ea typeface="Poppins"/>
                <a:cs typeface="Poppins"/>
                <a:sym typeface="Poppins"/>
              </a:rPr>
              <a:t>Condado SCOTT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5"/>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5"/>
          <p:cNvSpPr txBox="1"/>
          <p:nvPr/>
        </p:nvSpPr>
        <p:spPr>
          <a:xfrm>
            <a:off x="3493775" y="969310"/>
            <a:ext cx="10872647"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Temporal</a:t>
            </a:r>
            <a:endParaRPr/>
          </a:p>
        </p:txBody>
      </p:sp>
      <p:sp>
        <p:nvSpPr>
          <p:cNvPr id="471" name="Google Shape;471;p15"/>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472" name="Google Shape;472;p15"/>
          <p:cNvGrpSpPr/>
          <p:nvPr/>
        </p:nvGrpSpPr>
        <p:grpSpPr>
          <a:xfrm rot="3614395">
            <a:off x="15642302" y="3305446"/>
            <a:ext cx="6061985" cy="513483"/>
            <a:chOff x="0" y="-38100"/>
            <a:chExt cx="3139792" cy="265958"/>
          </a:xfrm>
        </p:grpSpPr>
        <p:sp>
          <p:nvSpPr>
            <p:cNvPr id="473" name="Google Shape;473;p15"/>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15"/>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75" name="Google Shape;475;p15"/>
          <p:cNvGrpSpPr/>
          <p:nvPr/>
        </p:nvGrpSpPr>
        <p:grpSpPr>
          <a:xfrm rot="-1795536">
            <a:off x="17264793" y="-2296463"/>
            <a:ext cx="3826016" cy="3918746"/>
            <a:chOff x="0" y="-38100"/>
            <a:chExt cx="830765" cy="850900"/>
          </a:xfrm>
        </p:grpSpPr>
        <p:sp>
          <p:nvSpPr>
            <p:cNvPr id="476" name="Google Shape;476;p1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15"/>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78" name="Google Shape;478;p15"/>
          <p:cNvGrpSpPr/>
          <p:nvPr/>
        </p:nvGrpSpPr>
        <p:grpSpPr>
          <a:xfrm rot="3614395">
            <a:off x="14299283" y="1425182"/>
            <a:ext cx="7586069" cy="513483"/>
            <a:chOff x="0" y="-38100"/>
            <a:chExt cx="3929188" cy="265958"/>
          </a:xfrm>
        </p:grpSpPr>
        <p:sp>
          <p:nvSpPr>
            <p:cNvPr id="479" name="Google Shape;479;p15"/>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5"/>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81" name="Google Shape;481;p15"/>
          <p:cNvGrpSpPr/>
          <p:nvPr/>
        </p:nvGrpSpPr>
        <p:grpSpPr>
          <a:xfrm rot="-3617512">
            <a:off x="-2915556" y="-2343702"/>
            <a:ext cx="3826016" cy="3918746"/>
            <a:chOff x="0" y="-38100"/>
            <a:chExt cx="830765" cy="850900"/>
          </a:xfrm>
        </p:grpSpPr>
        <p:sp>
          <p:nvSpPr>
            <p:cNvPr id="482" name="Google Shape;482;p1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15"/>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84" name="Google Shape;484;p15"/>
          <p:cNvGrpSpPr/>
          <p:nvPr/>
        </p:nvGrpSpPr>
        <p:grpSpPr>
          <a:xfrm rot="7182689">
            <a:off x="-2426083" y="2756573"/>
            <a:ext cx="4800043" cy="527422"/>
            <a:chOff x="0" y="-38100"/>
            <a:chExt cx="2357911" cy="259084"/>
          </a:xfrm>
        </p:grpSpPr>
        <p:sp>
          <p:nvSpPr>
            <p:cNvPr id="485" name="Google Shape;485;p15"/>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15"/>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487" name="Google Shape;487;p15"/>
          <p:cNvPicPr preferRelativeResize="0"/>
          <p:nvPr/>
        </p:nvPicPr>
        <p:blipFill rotWithShape="1">
          <a:blip r:embed="rId4">
            <a:alphaModFix/>
          </a:blip>
          <a:srcRect/>
          <a:stretch/>
        </p:blipFill>
        <p:spPr>
          <a:xfrm>
            <a:off x="445175" y="2360252"/>
            <a:ext cx="9841825" cy="6377968"/>
          </a:xfrm>
          <a:prstGeom prst="rect">
            <a:avLst/>
          </a:prstGeom>
          <a:noFill/>
          <a:ln>
            <a:noFill/>
          </a:ln>
        </p:spPr>
      </p:pic>
      <p:grpSp>
        <p:nvGrpSpPr>
          <p:cNvPr id="488" name="Google Shape;488;p15"/>
          <p:cNvGrpSpPr/>
          <p:nvPr/>
        </p:nvGrpSpPr>
        <p:grpSpPr>
          <a:xfrm rot="7182689">
            <a:off x="-3458157" y="1398188"/>
            <a:ext cx="7451061" cy="503974"/>
            <a:chOff x="0" y="-38100"/>
            <a:chExt cx="3830457" cy="259084"/>
          </a:xfrm>
        </p:grpSpPr>
        <p:sp>
          <p:nvSpPr>
            <p:cNvPr id="489" name="Google Shape;489;p15"/>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15"/>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491" name="Google Shape;491;p15"/>
          <p:cNvSpPr txBox="1"/>
          <p:nvPr/>
        </p:nvSpPr>
        <p:spPr>
          <a:xfrm>
            <a:off x="10845223" y="2467472"/>
            <a:ext cx="7330078" cy="5944961"/>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Tendencia:</a:t>
            </a:r>
            <a:endParaRPr/>
          </a:p>
          <a:p>
            <a:pPr marL="514350" marR="0" lvl="0" indent="-51435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Crecimiento sostenido: $1.6M → $2.6M+</a:t>
            </a:r>
            <a:endParaRPr/>
          </a:p>
          <a:p>
            <a:pPr marL="514350" marR="0" lvl="0" indent="-51435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Alta volatilidad reciente</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Patrones: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Picos: Jul-Dic</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Valles: Ene-Feb</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COVID:</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Caída 2020</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Recuperación rápida</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Mayor crecimiento posterior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6"/>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6"/>
          <p:cNvSpPr txBox="1"/>
          <p:nvPr/>
        </p:nvSpPr>
        <p:spPr>
          <a:xfrm>
            <a:off x="3493775" y="969310"/>
            <a:ext cx="11975718" cy="1333698"/>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Relación entre ventas y volumen de botella</a:t>
            </a:r>
            <a:endParaRPr/>
          </a:p>
        </p:txBody>
      </p:sp>
      <p:sp>
        <p:nvSpPr>
          <p:cNvPr id="498" name="Google Shape;498;p16"/>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499" name="Google Shape;499;p16"/>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500" name="Google Shape;500;p16"/>
          <p:cNvGrpSpPr/>
          <p:nvPr/>
        </p:nvGrpSpPr>
        <p:grpSpPr>
          <a:xfrm rot="3614395">
            <a:off x="15642302" y="3305446"/>
            <a:ext cx="6061985" cy="513483"/>
            <a:chOff x="0" y="-38100"/>
            <a:chExt cx="3139792" cy="265958"/>
          </a:xfrm>
        </p:grpSpPr>
        <p:sp>
          <p:nvSpPr>
            <p:cNvPr id="501" name="Google Shape;501;p16"/>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16"/>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3" name="Google Shape;503;p16"/>
          <p:cNvGrpSpPr/>
          <p:nvPr/>
        </p:nvGrpSpPr>
        <p:grpSpPr>
          <a:xfrm rot="-1795536">
            <a:off x="17264793" y="-2296463"/>
            <a:ext cx="3826016" cy="3918746"/>
            <a:chOff x="0" y="-38100"/>
            <a:chExt cx="830765" cy="850900"/>
          </a:xfrm>
        </p:grpSpPr>
        <p:sp>
          <p:nvSpPr>
            <p:cNvPr id="504" name="Google Shape;504;p16"/>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16"/>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6" name="Google Shape;506;p16"/>
          <p:cNvGrpSpPr/>
          <p:nvPr/>
        </p:nvGrpSpPr>
        <p:grpSpPr>
          <a:xfrm rot="3614395">
            <a:off x="14299283" y="1425182"/>
            <a:ext cx="7586069" cy="513483"/>
            <a:chOff x="0" y="-38100"/>
            <a:chExt cx="3929188" cy="265958"/>
          </a:xfrm>
        </p:grpSpPr>
        <p:sp>
          <p:nvSpPr>
            <p:cNvPr id="507" name="Google Shape;507;p16"/>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16"/>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09" name="Google Shape;509;p16"/>
          <p:cNvGrpSpPr/>
          <p:nvPr/>
        </p:nvGrpSpPr>
        <p:grpSpPr>
          <a:xfrm rot="-3617512">
            <a:off x="-2915556" y="-2343702"/>
            <a:ext cx="3826016" cy="3918746"/>
            <a:chOff x="0" y="-38100"/>
            <a:chExt cx="830765" cy="850900"/>
          </a:xfrm>
        </p:grpSpPr>
        <p:sp>
          <p:nvSpPr>
            <p:cNvPr id="510" name="Google Shape;510;p16"/>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6"/>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12" name="Google Shape;512;p16"/>
          <p:cNvGrpSpPr/>
          <p:nvPr/>
        </p:nvGrpSpPr>
        <p:grpSpPr>
          <a:xfrm rot="7182689">
            <a:off x="-2426083" y="2756573"/>
            <a:ext cx="4800043" cy="527422"/>
            <a:chOff x="0" y="-38100"/>
            <a:chExt cx="2357911" cy="259084"/>
          </a:xfrm>
        </p:grpSpPr>
        <p:sp>
          <p:nvSpPr>
            <p:cNvPr id="513" name="Google Shape;513;p16"/>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16"/>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15" name="Google Shape;515;p16"/>
          <p:cNvGrpSpPr/>
          <p:nvPr/>
        </p:nvGrpSpPr>
        <p:grpSpPr>
          <a:xfrm rot="7182689">
            <a:off x="-3458157" y="1398188"/>
            <a:ext cx="7451061" cy="503974"/>
            <a:chOff x="0" y="-38100"/>
            <a:chExt cx="3830457" cy="259084"/>
          </a:xfrm>
        </p:grpSpPr>
        <p:sp>
          <p:nvSpPr>
            <p:cNvPr id="516" name="Google Shape;516;p16"/>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6"/>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18" name="Google Shape;518;p16"/>
          <p:cNvSpPr txBox="1"/>
          <p:nvPr/>
        </p:nvSpPr>
        <p:spPr>
          <a:xfrm>
            <a:off x="10783549" y="2564935"/>
            <a:ext cx="7198878" cy="6545125"/>
          </a:xfrm>
          <a:prstGeom prst="rect">
            <a:avLst/>
          </a:prstGeom>
          <a:noFill/>
          <a:ln>
            <a:noFill/>
          </a:ln>
        </p:spPr>
        <p:txBody>
          <a:bodyPr spcFirstLastPara="1" wrap="square" lIns="0" tIns="0" rIns="0" bIns="0" anchor="t" anchorCtr="0">
            <a:spAutoFit/>
          </a:bodyPr>
          <a:lstStyle/>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Concentración de Datos: La mayoría de los datos se agrupan entre 0 y 2000 ml, sugiriendo que estas son las botellas más vendidas.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Ventas Elevadas: Hay puntos de venta significativamente altos, indicando que ciertas botellas, aunque sean de menor volumen, tienen un alto valor en ventas.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Popularidad de Tamaños: Las concentraciones indican que ciertos tamaños de botella son más populares.</a:t>
            </a:r>
            <a:endParaRPr/>
          </a:p>
        </p:txBody>
      </p:sp>
      <p:pic>
        <p:nvPicPr>
          <p:cNvPr id="519" name="Google Shape;519;p16"/>
          <p:cNvPicPr preferRelativeResize="0"/>
          <p:nvPr/>
        </p:nvPicPr>
        <p:blipFill rotWithShape="1">
          <a:blip r:embed="rId4">
            <a:alphaModFix/>
          </a:blip>
          <a:srcRect/>
          <a:stretch/>
        </p:blipFill>
        <p:spPr>
          <a:xfrm>
            <a:off x="343944" y="2321055"/>
            <a:ext cx="10035624" cy="723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7"/>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17"/>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Categoría</a:t>
            </a:r>
            <a:endParaRPr/>
          </a:p>
        </p:txBody>
      </p:sp>
      <p:sp>
        <p:nvSpPr>
          <p:cNvPr id="526" name="Google Shape;526;p17"/>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527" name="Google Shape;527;p17"/>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528" name="Google Shape;528;p17"/>
          <p:cNvGrpSpPr/>
          <p:nvPr/>
        </p:nvGrpSpPr>
        <p:grpSpPr>
          <a:xfrm rot="3614395">
            <a:off x="15642302" y="3305446"/>
            <a:ext cx="6061985" cy="513483"/>
            <a:chOff x="0" y="-38100"/>
            <a:chExt cx="3139792" cy="265958"/>
          </a:xfrm>
        </p:grpSpPr>
        <p:sp>
          <p:nvSpPr>
            <p:cNvPr id="529" name="Google Shape;529;p17"/>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7"/>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1" name="Google Shape;531;p17"/>
          <p:cNvGrpSpPr/>
          <p:nvPr/>
        </p:nvGrpSpPr>
        <p:grpSpPr>
          <a:xfrm rot="-1795536">
            <a:off x="17264793" y="-2296463"/>
            <a:ext cx="3826016" cy="3918746"/>
            <a:chOff x="0" y="-38100"/>
            <a:chExt cx="830765" cy="850900"/>
          </a:xfrm>
        </p:grpSpPr>
        <p:sp>
          <p:nvSpPr>
            <p:cNvPr id="532" name="Google Shape;532;p1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7"/>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4" name="Google Shape;534;p17"/>
          <p:cNvGrpSpPr/>
          <p:nvPr/>
        </p:nvGrpSpPr>
        <p:grpSpPr>
          <a:xfrm rot="3614395">
            <a:off x="14299283" y="1425182"/>
            <a:ext cx="7586069" cy="513483"/>
            <a:chOff x="0" y="-38100"/>
            <a:chExt cx="3929188" cy="265958"/>
          </a:xfrm>
        </p:grpSpPr>
        <p:sp>
          <p:nvSpPr>
            <p:cNvPr id="535" name="Google Shape;535;p17"/>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7"/>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37" name="Google Shape;537;p17"/>
          <p:cNvGrpSpPr/>
          <p:nvPr/>
        </p:nvGrpSpPr>
        <p:grpSpPr>
          <a:xfrm rot="-3617512">
            <a:off x="-2915556" y="-2343702"/>
            <a:ext cx="3826016" cy="3918746"/>
            <a:chOff x="0" y="-38100"/>
            <a:chExt cx="830765" cy="850900"/>
          </a:xfrm>
        </p:grpSpPr>
        <p:sp>
          <p:nvSpPr>
            <p:cNvPr id="538" name="Google Shape;538;p1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7"/>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40" name="Google Shape;540;p17"/>
          <p:cNvGrpSpPr/>
          <p:nvPr/>
        </p:nvGrpSpPr>
        <p:grpSpPr>
          <a:xfrm rot="7182689">
            <a:off x="-2426083" y="2756573"/>
            <a:ext cx="4800043" cy="527422"/>
            <a:chOff x="0" y="-38100"/>
            <a:chExt cx="2357911" cy="259084"/>
          </a:xfrm>
        </p:grpSpPr>
        <p:sp>
          <p:nvSpPr>
            <p:cNvPr id="541" name="Google Shape;541;p17"/>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17"/>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43" name="Google Shape;543;p17"/>
          <p:cNvGrpSpPr/>
          <p:nvPr/>
        </p:nvGrpSpPr>
        <p:grpSpPr>
          <a:xfrm rot="7182689">
            <a:off x="-3458157" y="1398188"/>
            <a:ext cx="7451061" cy="503974"/>
            <a:chOff x="0" y="-38100"/>
            <a:chExt cx="3830457" cy="259084"/>
          </a:xfrm>
        </p:grpSpPr>
        <p:sp>
          <p:nvSpPr>
            <p:cNvPr id="544" name="Google Shape;544;p17"/>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7"/>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46" name="Google Shape;546;p17"/>
          <p:cNvSpPr txBox="1"/>
          <p:nvPr/>
        </p:nvSpPr>
        <p:spPr>
          <a:xfrm>
            <a:off x="11335421" y="2636621"/>
            <a:ext cx="6909315" cy="64017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600">
                <a:solidFill>
                  <a:schemeClr val="dk1"/>
                </a:solidFill>
                <a:latin typeface="Poppins"/>
                <a:ea typeface="Poppins"/>
                <a:cs typeface="Poppins"/>
                <a:sym typeface="Poppins"/>
              </a:rPr>
              <a:t>Ventas Más Altas: Las categorías "AMERICAN VODKAS" y "CANADIAN WHISKIES" tienen las ventas más altas. Esto sugiere que estas bebidas son las más populares entre los consumidores.</a:t>
            </a:r>
            <a:endParaRPr/>
          </a:p>
          <a:p>
            <a:pPr marL="0" marR="0" lvl="0" indent="0" algn="l" rtl="0">
              <a:spcBef>
                <a:spcPts val="0"/>
              </a:spcBef>
              <a:spcAft>
                <a:spcPts val="0"/>
              </a:spcAft>
              <a:buNone/>
            </a:pPr>
            <a:endParaRPr sz="2600">
              <a:solidFill>
                <a:schemeClr val="dk1"/>
              </a:solidFill>
              <a:latin typeface="Poppins"/>
              <a:ea typeface="Poppins"/>
              <a:cs typeface="Poppins"/>
              <a:sym typeface="Poppins"/>
            </a:endParaRPr>
          </a:p>
          <a:p>
            <a:pPr marL="0" marR="0" lvl="0" indent="0" algn="l" rtl="0">
              <a:spcBef>
                <a:spcPts val="0"/>
              </a:spcBef>
              <a:spcAft>
                <a:spcPts val="0"/>
              </a:spcAft>
              <a:buNone/>
            </a:pPr>
            <a:r>
              <a:rPr lang="es-ES" sz="2600">
                <a:solidFill>
                  <a:schemeClr val="dk1"/>
                </a:solidFill>
                <a:latin typeface="Poppins"/>
                <a:ea typeface="Poppins"/>
                <a:cs typeface="Poppins"/>
                <a:sym typeface="Poppins"/>
              </a:rPr>
              <a:t>Ventas Más Bajas: La categoría "AMERICAN SLOE GINS" tiene las ventas más bajas. Esto podría indicar una menor demanda o una oferta limitada.</a:t>
            </a:r>
            <a:endParaRPr/>
          </a:p>
          <a:p>
            <a:pPr marL="0" marR="0" lvl="0" indent="0" algn="l" rtl="0">
              <a:spcBef>
                <a:spcPts val="0"/>
              </a:spcBef>
              <a:spcAft>
                <a:spcPts val="0"/>
              </a:spcAft>
              <a:buNone/>
            </a:pPr>
            <a:endParaRPr sz="2600">
              <a:solidFill>
                <a:schemeClr val="dk1"/>
              </a:solidFill>
              <a:latin typeface="Poppins"/>
              <a:ea typeface="Poppins"/>
              <a:cs typeface="Poppins"/>
              <a:sym typeface="Poppins"/>
            </a:endParaRPr>
          </a:p>
          <a:p>
            <a:pPr marL="0" marR="0" lvl="0" indent="0" algn="l" rtl="0">
              <a:spcBef>
                <a:spcPts val="0"/>
              </a:spcBef>
              <a:spcAft>
                <a:spcPts val="0"/>
              </a:spcAft>
              <a:buNone/>
            </a:pPr>
            <a:r>
              <a:rPr lang="es-ES" sz="2600">
                <a:solidFill>
                  <a:schemeClr val="dk1"/>
                </a:solidFill>
                <a:latin typeface="Poppins"/>
                <a:ea typeface="Poppins"/>
                <a:cs typeface="Poppins"/>
                <a:sym typeface="Poppins"/>
              </a:rPr>
              <a:t>Distribución: Las ventas disminuyen progresivamente de las categorías más populares a las menos populares, mostrando una clara jerarquía en las preferencias de los consumidores</a:t>
            </a:r>
            <a:endParaRPr sz="2600">
              <a:solidFill>
                <a:schemeClr val="dk1"/>
              </a:solidFill>
              <a:latin typeface="Poppins"/>
              <a:ea typeface="Poppins"/>
              <a:cs typeface="Poppins"/>
              <a:sym typeface="Poppins"/>
            </a:endParaRPr>
          </a:p>
        </p:txBody>
      </p:sp>
      <p:pic>
        <p:nvPicPr>
          <p:cNvPr id="547" name="Google Shape;547;p17"/>
          <p:cNvPicPr preferRelativeResize="0"/>
          <p:nvPr/>
        </p:nvPicPr>
        <p:blipFill rotWithShape="1">
          <a:blip r:embed="rId4">
            <a:alphaModFix/>
          </a:blip>
          <a:srcRect/>
          <a:stretch/>
        </p:blipFill>
        <p:spPr>
          <a:xfrm>
            <a:off x="822424" y="2050136"/>
            <a:ext cx="10196975" cy="78939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18"/>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8"/>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Eficiencia de las ventas</a:t>
            </a:r>
            <a:endParaRPr/>
          </a:p>
        </p:txBody>
      </p:sp>
      <p:sp>
        <p:nvSpPr>
          <p:cNvPr id="554" name="Google Shape;554;p18"/>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555" name="Google Shape;555;p18"/>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556" name="Google Shape;556;p18"/>
          <p:cNvGrpSpPr/>
          <p:nvPr/>
        </p:nvGrpSpPr>
        <p:grpSpPr>
          <a:xfrm rot="3614395">
            <a:off x="15642302" y="3305446"/>
            <a:ext cx="6061985" cy="513483"/>
            <a:chOff x="0" y="-38100"/>
            <a:chExt cx="3139792" cy="265958"/>
          </a:xfrm>
        </p:grpSpPr>
        <p:sp>
          <p:nvSpPr>
            <p:cNvPr id="557" name="Google Shape;557;p18"/>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8"/>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59" name="Google Shape;559;p18"/>
          <p:cNvGrpSpPr/>
          <p:nvPr/>
        </p:nvGrpSpPr>
        <p:grpSpPr>
          <a:xfrm rot="-1795536">
            <a:off x="17264793" y="-2296463"/>
            <a:ext cx="3826016" cy="3918746"/>
            <a:chOff x="0" y="-38100"/>
            <a:chExt cx="830765" cy="850900"/>
          </a:xfrm>
        </p:grpSpPr>
        <p:sp>
          <p:nvSpPr>
            <p:cNvPr id="560" name="Google Shape;560;p1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8"/>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62" name="Google Shape;562;p18"/>
          <p:cNvGrpSpPr/>
          <p:nvPr/>
        </p:nvGrpSpPr>
        <p:grpSpPr>
          <a:xfrm rot="3614395">
            <a:off x="14299283" y="1425182"/>
            <a:ext cx="7586069" cy="513483"/>
            <a:chOff x="0" y="-38100"/>
            <a:chExt cx="3929188" cy="265958"/>
          </a:xfrm>
        </p:grpSpPr>
        <p:sp>
          <p:nvSpPr>
            <p:cNvPr id="563" name="Google Shape;563;p18"/>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8"/>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65" name="Google Shape;565;p18"/>
          <p:cNvGrpSpPr/>
          <p:nvPr/>
        </p:nvGrpSpPr>
        <p:grpSpPr>
          <a:xfrm rot="-3617512">
            <a:off x="-2915556" y="-2343702"/>
            <a:ext cx="3826016" cy="3918746"/>
            <a:chOff x="0" y="-38100"/>
            <a:chExt cx="830765" cy="850900"/>
          </a:xfrm>
        </p:grpSpPr>
        <p:sp>
          <p:nvSpPr>
            <p:cNvPr id="566" name="Google Shape;566;p1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8"/>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68" name="Google Shape;568;p18"/>
          <p:cNvGrpSpPr/>
          <p:nvPr/>
        </p:nvGrpSpPr>
        <p:grpSpPr>
          <a:xfrm rot="7182689">
            <a:off x="-2426083" y="2756573"/>
            <a:ext cx="4800043" cy="527422"/>
            <a:chOff x="0" y="-38100"/>
            <a:chExt cx="2357911" cy="259084"/>
          </a:xfrm>
        </p:grpSpPr>
        <p:sp>
          <p:nvSpPr>
            <p:cNvPr id="569" name="Google Shape;569;p18"/>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8"/>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71" name="Google Shape;571;p18"/>
          <p:cNvGrpSpPr/>
          <p:nvPr/>
        </p:nvGrpSpPr>
        <p:grpSpPr>
          <a:xfrm rot="7182689">
            <a:off x="-3458157" y="1398188"/>
            <a:ext cx="7451061" cy="503974"/>
            <a:chOff x="0" y="-38100"/>
            <a:chExt cx="3830457" cy="259084"/>
          </a:xfrm>
        </p:grpSpPr>
        <p:sp>
          <p:nvSpPr>
            <p:cNvPr id="572" name="Google Shape;572;p18"/>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8"/>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574" name="Google Shape;574;p18"/>
          <p:cNvSpPr txBox="1"/>
          <p:nvPr/>
        </p:nvSpPr>
        <p:spPr>
          <a:xfrm>
            <a:off x="10424445" y="2861025"/>
            <a:ext cx="7377105" cy="60016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600" dirty="0">
                <a:solidFill>
                  <a:schemeClr val="dk1"/>
                </a:solidFill>
                <a:latin typeface="Poppins"/>
                <a:ea typeface="Poppins"/>
                <a:cs typeface="Poppins"/>
                <a:sym typeface="Poppins"/>
              </a:rPr>
              <a:t>Concentración de Datos: La mayoría de los datos están concentrados cerca del origen, indicando ventas bajas con baja eficiencia.</a:t>
            </a:r>
            <a:endParaRPr dirty="0"/>
          </a:p>
          <a:p>
            <a:pPr marL="0" marR="0" lvl="0" indent="0" algn="l" rtl="0">
              <a:spcBef>
                <a:spcPts val="0"/>
              </a:spcBef>
              <a:spcAft>
                <a:spcPts val="0"/>
              </a:spcAft>
              <a:buNone/>
            </a:pPr>
            <a:endParaRPr sz="2600" dirty="0">
              <a:solidFill>
                <a:schemeClr val="dk1"/>
              </a:solidFill>
              <a:latin typeface="Poppins"/>
              <a:ea typeface="Poppins"/>
              <a:cs typeface="Poppins"/>
              <a:sym typeface="Poppins"/>
            </a:endParaRPr>
          </a:p>
          <a:p>
            <a:pPr marL="0" marR="0" lvl="0" indent="0" algn="l" rtl="0">
              <a:spcBef>
                <a:spcPts val="0"/>
              </a:spcBef>
              <a:spcAft>
                <a:spcPts val="0"/>
              </a:spcAft>
              <a:buNone/>
            </a:pPr>
            <a:r>
              <a:rPr lang="es-ES" sz="2600" dirty="0" err="1">
                <a:solidFill>
                  <a:schemeClr val="dk1"/>
                </a:solidFill>
                <a:latin typeface="Poppins"/>
                <a:ea typeface="Poppins"/>
                <a:cs typeface="Poppins"/>
                <a:sym typeface="Poppins"/>
              </a:rPr>
              <a:t>Outliers</a:t>
            </a:r>
            <a:r>
              <a:rPr lang="es-ES" sz="2600" dirty="0">
                <a:solidFill>
                  <a:schemeClr val="dk1"/>
                </a:solidFill>
                <a:latin typeface="Poppins"/>
                <a:ea typeface="Poppins"/>
                <a:cs typeface="Poppins"/>
                <a:sym typeface="Poppins"/>
              </a:rPr>
              <a:t>: Hay algunos puntos fuera de la concentración principal, mostrando alta eficiencia con pocas botellas vendidas y al menos un caso de muchas botellas vendidas con baja eficiencia.</a:t>
            </a:r>
            <a:endParaRPr dirty="0"/>
          </a:p>
          <a:p>
            <a:pPr marL="0" marR="0" lvl="0" indent="0" algn="l" rtl="0">
              <a:spcBef>
                <a:spcPts val="0"/>
              </a:spcBef>
              <a:spcAft>
                <a:spcPts val="0"/>
              </a:spcAft>
              <a:buNone/>
            </a:pPr>
            <a:endParaRPr sz="2600" dirty="0">
              <a:solidFill>
                <a:schemeClr val="dk1"/>
              </a:solidFill>
              <a:latin typeface="Poppins"/>
              <a:ea typeface="Poppins"/>
              <a:cs typeface="Poppins"/>
              <a:sym typeface="Poppins"/>
            </a:endParaRPr>
          </a:p>
          <a:p>
            <a:pPr marL="0" marR="0" lvl="0" indent="0" algn="l" rtl="0">
              <a:spcBef>
                <a:spcPts val="0"/>
              </a:spcBef>
              <a:spcAft>
                <a:spcPts val="0"/>
              </a:spcAft>
              <a:buNone/>
            </a:pPr>
            <a:r>
              <a:rPr lang="es-ES" sz="2600" dirty="0">
                <a:solidFill>
                  <a:schemeClr val="dk1"/>
                </a:solidFill>
                <a:latin typeface="Poppins"/>
                <a:ea typeface="Poppins"/>
                <a:cs typeface="Poppins"/>
                <a:sym typeface="Poppins"/>
              </a:rPr>
              <a:t>Patrón General: No hay una correlación clara entre el volumen de ventas y la eficiencia de ventas. La alta eficiencia no está necesariamente asociada a un mayor número de botellas vendidas y viceversa.</a:t>
            </a:r>
            <a:endParaRPr dirty="0"/>
          </a:p>
        </p:txBody>
      </p:sp>
      <p:pic>
        <p:nvPicPr>
          <p:cNvPr id="575" name="Google Shape;575;p18"/>
          <p:cNvPicPr preferRelativeResize="0"/>
          <p:nvPr/>
        </p:nvPicPr>
        <p:blipFill rotWithShape="1">
          <a:blip r:embed="rId4">
            <a:alphaModFix/>
          </a:blip>
          <a:srcRect/>
          <a:stretch/>
        </p:blipFill>
        <p:spPr>
          <a:xfrm>
            <a:off x="1051225" y="2242525"/>
            <a:ext cx="8969662" cy="72393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9"/>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9"/>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día de la semana</a:t>
            </a:r>
            <a:endParaRPr/>
          </a:p>
        </p:txBody>
      </p:sp>
      <p:sp>
        <p:nvSpPr>
          <p:cNvPr id="582" name="Google Shape;582;p19"/>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583" name="Google Shape;583;p19"/>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584" name="Google Shape;584;p19"/>
          <p:cNvGrpSpPr/>
          <p:nvPr/>
        </p:nvGrpSpPr>
        <p:grpSpPr>
          <a:xfrm rot="3614395">
            <a:off x="15642302" y="3305446"/>
            <a:ext cx="6061985" cy="513483"/>
            <a:chOff x="0" y="-38100"/>
            <a:chExt cx="3139792" cy="265958"/>
          </a:xfrm>
        </p:grpSpPr>
        <p:sp>
          <p:nvSpPr>
            <p:cNvPr id="585" name="Google Shape;585;p19"/>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9"/>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87" name="Google Shape;587;p19"/>
          <p:cNvGrpSpPr/>
          <p:nvPr/>
        </p:nvGrpSpPr>
        <p:grpSpPr>
          <a:xfrm rot="-1795536">
            <a:off x="17264793" y="-2296463"/>
            <a:ext cx="3826016" cy="3918746"/>
            <a:chOff x="0" y="-38100"/>
            <a:chExt cx="830765" cy="850900"/>
          </a:xfrm>
        </p:grpSpPr>
        <p:sp>
          <p:nvSpPr>
            <p:cNvPr id="588" name="Google Shape;588;p19"/>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9"/>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0" name="Google Shape;590;p19"/>
          <p:cNvGrpSpPr/>
          <p:nvPr/>
        </p:nvGrpSpPr>
        <p:grpSpPr>
          <a:xfrm rot="3614395">
            <a:off x="14299283" y="1425182"/>
            <a:ext cx="7586069" cy="513483"/>
            <a:chOff x="0" y="-38100"/>
            <a:chExt cx="3929188" cy="265958"/>
          </a:xfrm>
        </p:grpSpPr>
        <p:sp>
          <p:nvSpPr>
            <p:cNvPr id="591" name="Google Shape;591;p19"/>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9"/>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3" name="Google Shape;593;p19"/>
          <p:cNvGrpSpPr/>
          <p:nvPr/>
        </p:nvGrpSpPr>
        <p:grpSpPr>
          <a:xfrm rot="-3617512">
            <a:off x="-2915556" y="-2343702"/>
            <a:ext cx="3826016" cy="3918746"/>
            <a:chOff x="0" y="-38100"/>
            <a:chExt cx="830765" cy="850900"/>
          </a:xfrm>
        </p:grpSpPr>
        <p:sp>
          <p:nvSpPr>
            <p:cNvPr id="594" name="Google Shape;594;p19"/>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9"/>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6" name="Google Shape;596;p19"/>
          <p:cNvGrpSpPr/>
          <p:nvPr/>
        </p:nvGrpSpPr>
        <p:grpSpPr>
          <a:xfrm rot="7182689">
            <a:off x="-2426083" y="2756573"/>
            <a:ext cx="4800043" cy="527422"/>
            <a:chOff x="0" y="-38100"/>
            <a:chExt cx="2357911" cy="259084"/>
          </a:xfrm>
        </p:grpSpPr>
        <p:sp>
          <p:nvSpPr>
            <p:cNvPr id="597" name="Google Shape;597;p19"/>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9"/>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99" name="Google Shape;599;p19"/>
          <p:cNvGrpSpPr/>
          <p:nvPr/>
        </p:nvGrpSpPr>
        <p:grpSpPr>
          <a:xfrm rot="7182689">
            <a:off x="-3458157" y="1398188"/>
            <a:ext cx="7451061" cy="503974"/>
            <a:chOff x="0" y="-38100"/>
            <a:chExt cx="3830457" cy="259084"/>
          </a:xfrm>
        </p:grpSpPr>
        <p:sp>
          <p:nvSpPr>
            <p:cNvPr id="600" name="Google Shape;600;p19"/>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601;p19"/>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02" name="Google Shape;602;p19"/>
          <p:cNvSpPr txBox="1"/>
          <p:nvPr/>
        </p:nvSpPr>
        <p:spPr>
          <a:xfrm>
            <a:off x="11463196" y="4357989"/>
            <a:ext cx="5624849" cy="215443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a:solidFill>
                  <a:schemeClr val="dk1"/>
                </a:solidFill>
                <a:latin typeface="Poppins"/>
                <a:ea typeface="Poppins"/>
                <a:cs typeface="Poppins"/>
                <a:sym typeface="Poppins"/>
              </a:rPr>
              <a:t>Mayormente se vende más los miércoles y jueves en donde ubica el pico de ventas promedio desde ese día se tiende a vender menos </a:t>
            </a:r>
            <a:endParaRPr/>
          </a:p>
        </p:txBody>
      </p:sp>
      <p:pic>
        <p:nvPicPr>
          <p:cNvPr id="603" name="Google Shape;603;p19"/>
          <p:cNvPicPr preferRelativeResize="0"/>
          <p:nvPr/>
        </p:nvPicPr>
        <p:blipFill rotWithShape="1">
          <a:blip r:embed="rId4">
            <a:alphaModFix/>
          </a:blip>
          <a:srcRect/>
          <a:stretch/>
        </p:blipFill>
        <p:spPr>
          <a:xfrm>
            <a:off x="977217" y="2017024"/>
            <a:ext cx="9864959" cy="74648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2"/>
          <p:cNvGrpSpPr/>
          <p:nvPr/>
        </p:nvGrpSpPr>
        <p:grpSpPr>
          <a:xfrm>
            <a:off x="11283787" y="7901367"/>
            <a:ext cx="3142082" cy="2749321"/>
            <a:chOff x="0" y="0"/>
            <a:chExt cx="812800" cy="711200"/>
          </a:xfrm>
        </p:grpSpPr>
        <p:sp>
          <p:nvSpPr>
            <p:cNvPr id="116" name="Google Shape;116;p2"/>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2"/>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18" name="Google Shape;118;p2"/>
          <p:cNvGrpSpPr/>
          <p:nvPr/>
        </p:nvGrpSpPr>
        <p:grpSpPr>
          <a:xfrm rot="3614395">
            <a:off x="8046518" y="7898600"/>
            <a:ext cx="11058055" cy="936677"/>
            <a:chOff x="0" y="-38100"/>
            <a:chExt cx="3139792" cy="265958"/>
          </a:xfrm>
        </p:grpSpPr>
        <p:sp>
          <p:nvSpPr>
            <p:cNvPr id="119" name="Google Shape;119;p2"/>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1" name="Google Shape;121;p2"/>
          <p:cNvGrpSpPr/>
          <p:nvPr/>
        </p:nvGrpSpPr>
        <p:grpSpPr>
          <a:xfrm rot="-4292735">
            <a:off x="6724145" y="-3084918"/>
            <a:ext cx="7601173" cy="4656785"/>
            <a:chOff x="0" y="-38100"/>
            <a:chExt cx="435643" cy="266892"/>
          </a:xfrm>
        </p:grpSpPr>
        <p:sp>
          <p:nvSpPr>
            <p:cNvPr id="122" name="Google Shape;122;p2"/>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2"/>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 name="Google Shape;124;p2"/>
          <p:cNvGrpSpPr/>
          <p:nvPr/>
        </p:nvGrpSpPr>
        <p:grpSpPr>
          <a:xfrm rot="3614395">
            <a:off x="5409025" y="4792066"/>
            <a:ext cx="14583244" cy="936677"/>
            <a:chOff x="0" y="-38100"/>
            <a:chExt cx="4140724" cy="265958"/>
          </a:xfrm>
        </p:grpSpPr>
        <p:sp>
          <p:nvSpPr>
            <p:cNvPr id="125" name="Google Shape;125;p2"/>
            <p:cNvSpPr/>
            <p:nvPr/>
          </p:nvSpPr>
          <p:spPr>
            <a:xfrm>
              <a:off x="0" y="0"/>
              <a:ext cx="4140724" cy="227858"/>
            </a:xfrm>
            <a:custGeom>
              <a:avLst/>
              <a:gdLst/>
              <a:ahLst/>
              <a:cxnLst/>
              <a:rect l="l" t="t" r="r" b="b"/>
              <a:pathLst>
                <a:path w="4140724" h="227858" extrusionOk="0">
                  <a:moveTo>
                    <a:pt x="3937524" y="0"/>
                  </a:moveTo>
                  <a:lnTo>
                    <a:pt x="0" y="0"/>
                  </a:lnTo>
                  <a:lnTo>
                    <a:pt x="203200" y="227858"/>
                  </a:lnTo>
                  <a:lnTo>
                    <a:pt x="4140724" y="227858"/>
                  </a:lnTo>
                  <a:lnTo>
                    <a:pt x="3937524"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2"/>
            <p:cNvSpPr txBox="1"/>
            <p:nvPr/>
          </p:nvSpPr>
          <p:spPr>
            <a:xfrm>
              <a:off x="101600" y="-38100"/>
              <a:ext cx="3937524"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7" name="Google Shape;127;p2"/>
          <p:cNvGrpSpPr/>
          <p:nvPr/>
        </p:nvGrpSpPr>
        <p:grpSpPr>
          <a:xfrm rot="-7180252">
            <a:off x="10459960" y="5975693"/>
            <a:ext cx="1329005" cy="641905"/>
            <a:chOff x="0" y="-38100"/>
            <a:chExt cx="812800" cy="392580"/>
          </a:xfrm>
        </p:grpSpPr>
        <p:sp>
          <p:nvSpPr>
            <p:cNvPr id="128" name="Google Shape;128;p2"/>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30" name="Google Shape;130;p2"/>
          <p:cNvGrpSpPr/>
          <p:nvPr/>
        </p:nvGrpSpPr>
        <p:grpSpPr>
          <a:xfrm rot="-7180252">
            <a:off x="11095884" y="7093059"/>
            <a:ext cx="1329005" cy="641905"/>
            <a:chOff x="0" y="-38100"/>
            <a:chExt cx="812800" cy="392580"/>
          </a:xfrm>
        </p:grpSpPr>
        <p:sp>
          <p:nvSpPr>
            <p:cNvPr id="131" name="Google Shape;131;p2"/>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2"/>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33" name="Google Shape;133;p2"/>
          <p:cNvSpPr txBox="1"/>
          <p:nvPr/>
        </p:nvSpPr>
        <p:spPr>
          <a:xfrm>
            <a:off x="920985" y="2575593"/>
            <a:ext cx="9160327" cy="3223896"/>
          </a:xfrm>
          <a:prstGeom prst="rect">
            <a:avLst/>
          </a:prstGeom>
          <a:noFill/>
          <a:ln>
            <a:noFill/>
          </a:ln>
        </p:spPr>
        <p:txBody>
          <a:bodyPr spcFirstLastPara="1" wrap="square" lIns="0" tIns="0" rIns="0" bIns="0" anchor="t" anchorCtr="0">
            <a:spAutoFit/>
          </a:bodyPr>
          <a:lstStyle/>
          <a:p>
            <a:pPr marL="0" marR="0" lvl="0" indent="0" algn="just" rtl="0">
              <a:lnSpc>
                <a:spcPct val="119006"/>
              </a:lnSpc>
              <a:spcBef>
                <a:spcPts val="0"/>
              </a:spcBef>
              <a:spcAft>
                <a:spcPts val="0"/>
              </a:spcAft>
              <a:buNone/>
            </a:pPr>
            <a:r>
              <a:rPr lang="es-ES" sz="2999">
                <a:solidFill>
                  <a:srgbClr val="000000"/>
                </a:solidFill>
                <a:latin typeface="Poppins"/>
                <a:ea typeface="Poppins"/>
                <a:cs typeface="Poppins"/>
                <a:sym typeface="Poppins"/>
              </a:rPr>
              <a:t>Este análisis examina exhaustivamente el mercado de bebidas alcohólicas en Iowa, centrándose en las ventas realizadas bajo licencias Clase "E". El estudio abarca desde 2019 hasta 2022, proporcionando una visión detallada de las tendencias, patrones y oportunidades en el mercado.</a:t>
            </a:r>
            <a:endParaRPr sz="2999">
              <a:solidFill>
                <a:srgbClr val="000000"/>
              </a:solidFill>
              <a:latin typeface="Poppins"/>
              <a:ea typeface="Poppins"/>
              <a:cs typeface="Poppins"/>
              <a:sym typeface="Poppins"/>
            </a:endParaRPr>
          </a:p>
        </p:txBody>
      </p:sp>
      <p:sp>
        <p:nvSpPr>
          <p:cNvPr id="134" name="Google Shape;134;p2"/>
          <p:cNvSpPr txBox="1"/>
          <p:nvPr/>
        </p:nvSpPr>
        <p:spPr>
          <a:xfrm>
            <a:off x="1028700" y="1019175"/>
            <a:ext cx="7195462" cy="654025"/>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s-ES" sz="4499" b="1">
                <a:solidFill>
                  <a:srgbClr val="000000"/>
                </a:solidFill>
                <a:latin typeface="Poppins"/>
                <a:ea typeface="Poppins"/>
                <a:cs typeface="Poppins"/>
                <a:sym typeface="Poppins"/>
              </a:rPr>
              <a:t>Introducción</a:t>
            </a:r>
            <a:endParaRPr sz="4499" b="1">
              <a:solidFill>
                <a:srgbClr val="000000"/>
              </a:solidFill>
              <a:latin typeface="Poppins"/>
              <a:ea typeface="Poppins"/>
              <a:cs typeface="Poppins"/>
              <a:sym typeface="Poppins"/>
            </a:endParaRPr>
          </a:p>
        </p:txBody>
      </p:sp>
      <p:sp>
        <p:nvSpPr>
          <p:cNvPr id="135" name="Google Shape;135;p2"/>
          <p:cNvSpPr txBox="1"/>
          <p:nvPr/>
        </p:nvSpPr>
        <p:spPr>
          <a:xfrm>
            <a:off x="1932903" y="7037591"/>
            <a:ext cx="7357945" cy="2163669"/>
          </a:xfrm>
          <a:prstGeom prst="rect">
            <a:avLst/>
          </a:prstGeom>
          <a:noFill/>
          <a:ln>
            <a:noFill/>
          </a:ln>
        </p:spPr>
        <p:txBody>
          <a:bodyPr spcFirstLastPara="1" wrap="square" lIns="0" tIns="0" rIns="0" bIns="0" anchor="t" anchorCtr="0">
            <a:spAutoFit/>
          </a:bodyPr>
          <a:lstStyle/>
          <a:p>
            <a:pPr marL="342900" marR="0" lvl="0" indent="-342900" algn="just" rtl="0">
              <a:lnSpc>
                <a:spcPct val="150000"/>
              </a:lnSpc>
              <a:spcBef>
                <a:spcPts val="0"/>
              </a:spcBef>
              <a:spcAft>
                <a:spcPts val="0"/>
              </a:spcAft>
              <a:buClr>
                <a:srgbClr val="000000"/>
              </a:buClr>
              <a:buSzPts val="2400"/>
              <a:buFont typeface="Arial"/>
              <a:buChar char="•"/>
            </a:pPr>
            <a:r>
              <a:rPr lang="es-ES" sz="2400">
                <a:solidFill>
                  <a:srgbClr val="000000"/>
                </a:solidFill>
                <a:latin typeface="Poppins"/>
                <a:ea typeface="Poppins"/>
                <a:cs typeface="Poppins"/>
                <a:sym typeface="Poppins"/>
              </a:rPr>
              <a:t>Ventas estatales completas</a:t>
            </a:r>
            <a:endParaRPr/>
          </a:p>
          <a:p>
            <a:pPr marL="342900" marR="0" lvl="0" indent="-342900" algn="just" rtl="0">
              <a:lnSpc>
                <a:spcPct val="150000"/>
              </a:lnSpc>
              <a:spcBef>
                <a:spcPts val="0"/>
              </a:spcBef>
              <a:spcAft>
                <a:spcPts val="0"/>
              </a:spcAft>
              <a:buClr>
                <a:srgbClr val="000000"/>
              </a:buClr>
              <a:buSzPts val="2400"/>
              <a:buFont typeface="Arial"/>
              <a:buChar char="•"/>
            </a:pPr>
            <a:r>
              <a:rPr lang="es-ES" sz="2400">
                <a:solidFill>
                  <a:srgbClr val="000000"/>
                </a:solidFill>
                <a:latin typeface="Poppins"/>
                <a:ea typeface="Poppins"/>
                <a:cs typeface="Poppins"/>
                <a:sym typeface="Poppins"/>
              </a:rPr>
              <a:t>Múltiples categorías de productos</a:t>
            </a:r>
            <a:endParaRPr/>
          </a:p>
          <a:p>
            <a:pPr marL="342900" marR="0" lvl="0" indent="-342900" algn="just" rtl="0">
              <a:lnSpc>
                <a:spcPct val="150000"/>
              </a:lnSpc>
              <a:spcBef>
                <a:spcPts val="0"/>
              </a:spcBef>
              <a:spcAft>
                <a:spcPts val="0"/>
              </a:spcAft>
              <a:buClr>
                <a:srgbClr val="000000"/>
              </a:buClr>
              <a:buSzPts val="2400"/>
              <a:buFont typeface="Arial"/>
              <a:buChar char="•"/>
            </a:pPr>
            <a:r>
              <a:rPr lang="es-ES" sz="2400">
                <a:solidFill>
                  <a:srgbClr val="000000"/>
                </a:solidFill>
                <a:latin typeface="Poppins"/>
                <a:ea typeface="Poppins"/>
                <a:cs typeface="Poppins"/>
                <a:sym typeface="Poppins"/>
              </a:rPr>
              <a:t>Análisis temporal extensivo</a:t>
            </a:r>
            <a:endParaRPr/>
          </a:p>
          <a:p>
            <a:pPr marL="342900" marR="0" lvl="0" indent="-342900" algn="just" rtl="0">
              <a:lnSpc>
                <a:spcPct val="150000"/>
              </a:lnSpc>
              <a:spcBef>
                <a:spcPts val="0"/>
              </a:spcBef>
              <a:spcAft>
                <a:spcPts val="0"/>
              </a:spcAft>
              <a:buClr>
                <a:srgbClr val="000000"/>
              </a:buClr>
              <a:buSzPts val="2400"/>
              <a:buFont typeface="Arial"/>
              <a:buChar char="•"/>
            </a:pPr>
            <a:r>
              <a:rPr lang="es-ES" sz="2400">
                <a:solidFill>
                  <a:srgbClr val="000000"/>
                </a:solidFill>
                <a:latin typeface="Poppins"/>
                <a:ea typeface="Poppins"/>
                <a:cs typeface="Poppins"/>
                <a:sym typeface="Poppins"/>
              </a:rPr>
              <a:t>Cobertura geográfica total.</a:t>
            </a:r>
            <a:endParaRPr/>
          </a:p>
        </p:txBody>
      </p:sp>
      <p:sp>
        <p:nvSpPr>
          <p:cNvPr id="136" name="Google Shape;136;p2"/>
          <p:cNvSpPr txBox="1"/>
          <p:nvPr/>
        </p:nvSpPr>
        <p:spPr>
          <a:xfrm>
            <a:off x="1028700" y="6349945"/>
            <a:ext cx="3862389" cy="538609"/>
          </a:xfrm>
          <a:prstGeom prst="rect">
            <a:avLst/>
          </a:prstGeom>
          <a:noFill/>
          <a:ln>
            <a:noFill/>
          </a:ln>
        </p:spPr>
        <p:txBody>
          <a:bodyPr spcFirstLastPara="1" wrap="square" lIns="0" tIns="0" rIns="0" bIns="0" anchor="t" anchorCtr="0">
            <a:spAutoFit/>
          </a:bodyPr>
          <a:lstStyle/>
          <a:p>
            <a:pPr marL="0" marR="0" lvl="0" indent="0" algn="l" rtl="0">
              <a:lnSpc>
                <a:spcPct val="112994"/>
              </a:lnSpc>
              <a:spcBef>
                <a:spcPts val="0"/>
              </a:spcBef>
              <a:spcAft>
                <a:spcPts val="0"/>
              </a:spcAft>
              <a:buNone/>
            </a:pPr>
            <a:r>
              <a:rPr lang="es-ES" sz="3740" b="1">
                <a:solidFill>
                  <a:srgbClr val="000000"/>
                </a:solidFill>
                <a:latin typeface="Poppins"/>
                <a:ea typeface="Poppins"/>
                <a:cs typeface="Poppins"/>
                <a:sym typeface="Poppins"/>
              </a:rPr>
              <a:t>Alcance</a:t>
            </a:r>
            <a:endParaRPr/>
          </a:p>
        </p:txBody>
      </p:sp>
      <p:sp>
        <p:nvSpPr>
          <p:cNvPr id="137" name="Google Shape;137;p2"/>
          <p:cNvSpPr/>
          <p:nvPr/>
        </p:nvSpPr>
        <p:spPr>
          <a:xfrm>
            <a:off x="11643126" y="-148127"/>
            <a:ext cx="6739165" cy="10583243"/>
          </a:xfrm>
          <a:custGeom>
            <a:avLst/>
            <a:gdLst/>
            <a:ahLst/>
            <a:cxnLst/>
            <a:rect l="l" t="t" r="r" b="b"/>
            <a:pathLst>
              <a:path w="21004783" h="32986092" extrusionOk="0">
                <a:moveTo>
                  <a:pt x="3160014" y="0"/>
                </a:moveTo>
                <a:lnTo>
                  <a:pt x="0" y="9356090"/>
                </a:lnTo>
                <a:lnTo>
                  <a:pt x="13488924" y="32986092"/>
                </a:lnTo>
                <a:lnTo>
                  <a:pt x="21004783" y="32986092"/>
                </a:lnTo>
                <a:lnTo>
                  <a:pt x="21004783" y="0"/>
                </a:lnTo>
                <a:close/>
              </a:path>
            </a:pathLst>
          </a:custGeom>
          <a:blipFill rotWithShape="1">
            <a:blip r:embed="rId3">
              <a:alphaModFix/>
            </a:blip>
            <a:stretch>
              <a:fillRect l="-11525" r="-12402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0"/>
          <p:cNvSpPr/>
          <p:nvPr/>
        </p:nvSpPr>
        <p:spPr>
          <a:xfrm>
            <a:off x="11643126" y="-148127"/>
            <a:ext cx="6739165" cy="10583243"/>
          </a:xfrm>
          <a:custGeom>
            <a:avLst/>
            <a:gdLst/>
            <a:ahLst/>
            <a:cxnLst/>
            <a:rect l="l" t="t" r="r" b="b"/>
            <a:pathLst>
              <a:path w="21004783" h="32986092" extrusionOk="0">
                <a:moveTo>
                  <a:pt x="3160014" y="0"/>
                </a:moveTo>
                <a:lnTo>
                  <a:pt x="0" y="9356090"/>
                </a:lnTo>
                <a:lnTo>
                  <a:pt x="13488924" y="32986092"/>
                </a:lnTo>
                <a:lnTo>
                  <a:pt x="21004783" y="32986092"/>
                </a:lnTo>
                <a:lnTo>
                  <a:pt x="21004783" y="0"/>
                </a:lnTo>
                <a:close/>
              </a:path>
            </a:pathLst>
          </a:custGeom>
          <a:blipFill rotWithShape="1">
            <a:blip r:embed="rId3">
              <a:alphaModFix/>
            </a:blip>
            <a:stretch>
              <a:fillRect l="-36937" r="-986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9" name="Google Shape;609;p20"/>
          <p:cNvGrpSpPr/>
          <p:nvPr/>
        </p:nvGrpSpPr>
        <p:grpSpPr>
          <a:xfrm>
            <a:off x="11283787" y="7901367"/>
            <a:ext cx="3142082" cy="2749321"/>
            <a:chOff x="0" y="0"/>
            <a:chExt cx="812800" cy="711200"/>
          </a:xfrm>
        </p:grpSpPr>
        <p:sp>
          <p:nvSpPr>
            <p:cNvPr id="610" name="Google Shape;610;p20"/>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20"/>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12" name="Google Shape;612;p20"/>
          <p:cNvGrpSpPr/>
          <p:nvPr/>
        </p:nvGrpSpPr>
        <p:grpSpPr>
          <a:xfrm rot="3614395">
            <a:off x="8046518" y="7898600"/>
            <a:ext cx="11058055" cy="936677"/>
            <a:chOff x="0" y="-38100"/>
            <a:chExt cx="3139792" cy="265958"/>
          </a:xfrm>
        </p:grpSpPr>
        <p:sp>
          <p:nvSpPr>
            <p:cNvPr id="613" name="Google Shape;613;p2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20"/>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15" name="Google Shape;615;p20"/>
          <p:cNvGrpSpPr/>
          <p:nvPr/>
        </p:nvGrpSpPr>
        <p:grpSpPr>
          <a:xfrm rot="-4292735">
            <a:off x="6724145" y="-3084918"/>
            <a:ext cx="7601173" cy="4656785"/>
            <a:chOff x="0" y="-38100"/>
            <a:chExt cx="435643" cy="266892"/>
          </a:xfrm>
        </p:grpSpPr>
        <p:sp>
          <p:nvSpPr>
            <p:cNvPr id="616" name="Google Shape;616;p20"/>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20"/>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18" name="Google Shape;618;p20"/>
          <p:cNvGrpSpPr/>
          <p:nvPr/>
        </p:nvGrpSpPr>
        <p:grpSpPr>
          <a:xfrm rot="3614395">
            <a:off x="5409025" y="4792066"/>
            <a:ext cx="14583244" cy="936677"/>
            <a:chOff x="0" y="-38100"/>
            <a:chExt cx="4140724" cy="265958"/>
          </a:xfrm>
        </p:grpSpPr>
        <p:sp>
          <p:nvSpPr>
            <p:cNvPr id="619" name="Google Shape;619;p20"/>
            <p:cNvSpPr/>
            <p:nvPr/>
          </p:nvSpPr>
          <p:spPr>
            <a:xfrm>
              <a:off x="0" y="0"/>
              <a:ext cx="4140724" cy="227858"/>
            </a:xfrm>
            <a:custGeom>
              <a:avLst/>
              <a:gdLst/>
              <a:ahLst/>
              <a:cxnLst/>
              <a:rect l="l" t="t" r="r" b="b"/>
              <a:pathLst>
                <a:path w="4140724" h="227858" extrusionOk="0">
                  <a:moveTo>
                    <a:pt x="3937524" y="0"/>
                  </a:moveTo>
                  <a:lnTo>
                    <a:pt x="0" y="0"/>
                  </a:lnTo>
                  <a:lnTo>
                    <a:pt x="203200" y="227858"/>
                  </a:lnTo>
                  <a:lnTo>
                    <a:pt x="4140724" y="227858"/>
                  </a:lnTo>
                  <a:lnTo>
                    <a:pt x="3937524"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620;p20"/>
            <p:cNvSpPr txBox="1"/>
            <p:nvPr/>
          </p:nvSpPr>
          <p:spPr>
            <a:xfrm>
              <a:off x="101600" y="-38100"/>
              <a:ext cx="3937524"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21" name="Google Shape;621;p20"/>
          <p:cNvGrpSpPr/>
          <p:nvPr/>
        </p:nvGrpSpPr>
        <p:grpSpPr>
          <a:xfrm rot="-7180252">
            <a:off x="10459960" y="5975693"/>
            <a:ext cx="1329005" cy="641905"/>
            <a:chOff x="0" y="-38100"/>
            <a:chExt cx="812800" cy="392580"/>
          </a:xfrm>
        </p:grpSpPr>
        <p:sp>
          <p:nvSpPr>
            <p:cNvPr id="622" name="Google Shape;622;p20"/>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20"/>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24" name="Google Shape;624;p20"/>
          <p:cNvGrpSpPr/>
          <p:nvPr/>
        </p:nvGrpSpPr>
        <p:grpSpPr>
          <a:xfrm rot="-7180252">
            <a:off x="11095884" y="7093059"/>
            <a:ext cx="1329005" cy="641905"/>
            <a:chOff x="0" y="-38100"/>
            <a:chExt cx="812800" cy="392580"/>
          </a:xfrm>
        </p:grpSpPr>
        <p:sp>
          <p:nvSpPr>
            <p:cNvPr id="625" name="Google Shape;625;p20"/>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20"/>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27" name="Google Shape;627;p20"/>
          <p:cNvSpPr txBox="1"/>
          <p:nvPr/>
        </p:nvSpPr>
        <p:spPr>
          <a:xfrm>
            <a:off x="2213482" y="5293707"/>
            <a:ext cx="7081258" cy="727507"/>
          </a:xfrm>
          <a:prstGeom prst="rect">
            <a:avLst/>
          </a:prstGeom>
          <a:noFill/>
          <a:ln>
            <a:noFill/>
          </a:ln>
        </p:spPr>
        <p:txBody>
          <a:bodyPr spcFirstLastPara="1" wrap="square" lIns="0" tIns="0" rIns="0" bIns="0" anchor="t" anchorCtr="0">
            <a:spAutoFit/>
          </a:bodyPr>
          <a:lstStyle/>
          <a:p>
            <a:pPr marL="0" marR="0" lvl="0" indent="0" algn="l" rtl="0">
              <a:lnSpc>
                <a:spcPct val="77030"/>
              </a:lnSpc>
              <a:spcBef>
                <a:spcPts val="0"/>
              </a:spcBef>
              <a:spcAft>
                <a:spcPts val="0"/>
              </a:spcAft>
              <a:buNone/>
            </a:pPr>
            <a:r>
              <a:rPr lang="es-ES" sz="6600" b="1">
                <a:solidFill>
                  <a:srgbClr val="000000"/>
                </a:solidFill>
                <a:latin typeface="Poppins"/>
                <a:ea typeface="Poppins"/>
                <a:cs typeface="Poppins"/>
                <a:sym typeface="Poppins"/>
              </a:rPr>
              <a:t>Condado LINN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g2d524315979_0_0"/>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g2d524315979_0_0"/>
          <p:cNvSpPr txBox="1"/>
          <p:nvPr/>
        </p:nvSpPr>
        <p:spPr>
          <a:xfrm>
            <a:off x="3493775" y="969310"/>
            <a:ext cx="108726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Temporal</a:t>
            </a:r>
            <a:endParaRPr/>
          </a:p>
        </p:txBody>
      </p:sp>
      <p:sp>
        <p:nvSpPr>
          <p:cNvPr id="634" name="Google Shape;634;g2d524315979_0_0"/>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635" name="Google Shape;635;g2d524315979_0_0"/>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636" name="Google Shape;636;g2d524315979_0_0"/>
          <p:cNvGrpSpPr/>
          <p:nvPr/>
        </p:nvGrpSpPr>
        <p:grpSpPr>
          <a:xfrm rot="3614490">
            <a:off x="15642094" y="3305434"/>
            <a:ext cx="6062035" cy="513763"/>
            <a:chOff x="0" y="-38100"/>
            <a:chExt cx="3139792" cy="266100"/>
          </a:xfrm>
        </p:grpSpPr>
        <p:sp>
          <p:nvSpPr>
            <p:cNvPr id="637" name="Google Shape;637;g2d524315979_0_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g2d524315979_0_0"/>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39" name="Google Shape;639;g2d524315979_0_0"/>
          <p:cNvGrpSpPr/>
          <p:nvPr/>
        </p:nvGrpSpPr>
        <p:grpSpPr>
          <a:xfrm rot="-1795516">
            <a:off x="17264789" y="-2296447"/>
            <a:ext cx="3826012" cy="3918741"/>
            <a:chOff x="0" y="-38100"/>
            <a:chExt cx="830765" cy="850900"/>
          </a:xfrm>
        </p:grpSpPr>
        <p:sp>
          <p:nvSpPr>
            <p:cNvPr id="640" name="Google Shape;640;g2d524315979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g2d524315979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42" name="Google Shape;642;g2d524315979_0_0"/>
          <p:cNvGrpSpPr/>
          <p:nvPr/>
        </p:nvGrpSpPr>
        <p:grpSpPr>
          <a:xfrm rot="3614490">
            <a:off x="14299053" y="1425186"/>
            <a:ext cx="7586132" cy="513763"/>
            <a:chOff x="0" y="-38100"/>
            <a:chExt cx="3929188" cy="266100"/>
          </a:xfrm>
        </p:grpSpPr>
        <p:sp>
          <p:nvSpPr>
            <p:cNvPr id="643" name="Google Shape;643;g2d524315979_0_0"/>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g2d524315979_0_0"/>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45" name="Google Shape;645;g2d524315979_0_0"/>
          <p:cNvGrpSpPr/>
          <p:nvPr/>
        </p:nvGrpSpPr>
        <p:grpSpPr>
          <a:xfrm rot="-3617492">
            <a:off x="-2915547" y="-2343708"/>
            <a:ext cx="3826045" cy="3918776"/>
            <a:chOff x="0" y="-38100"/>
            <a:chExt cx="830765" cy="850900"/>
          </a:xfrm>
        </p:grpSpPr>
        <p:sp>
          <p:nvSpPr>
            <p:cNvPr id="646" name="Google Shape;646;g2d524315979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g2d524315979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48" name="Google Shape;648;g2d524315979_0_0"/>
          <p:cNvGrpSpPr/>
          <p:nvPr/>
        </p:nvGrpSpPr>
        <p:grpSpPr>
          <a:xfrm rot="7182724">
            <a:off x="-2426255" y="2756406"/>
            <a:ext cx="4800106" cy="527665"/>
            <a:chOff x="0" y="-38100"/>
            <a:chExt cx="2357911" cy="259200"/>
          </a:xfrm>
        </p:grpSpPr>
        <p:sp>
          <p:nvSpPr>
            <p:cNvPr id="649" name="Google Shape;649;g2d524315979_0_0"/>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g2d524315979_0_0"/>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51" name="Google Shape;651;g2d524315979_0_0"/>
          <p:cNvGrpSpPr/>
          <p:nvPr/>
        </p:nvGrpSpPr>
        <p:grpSpPr>
          <a:xfrm rot="7182654">
            <a:off x="-3458253" y="1398054"/>
            <a:ext cx="7451099" cy="504202"/>
            <a:chOff x="0" y="-38100"/>
            <a:chExt cx="3830457" cy="259200"/>
          </a:xfrm>
        </p:grpSpPr>
        <p:sp>
          <p:nvSpPr>
            <p:cNvPr id="652" name="Google Shape;652;g2d524315979_0_0"/>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g2d524315979_0_0"/>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54" name="Google Shape;654;g2d524315979_0_0"/>
          <p:cNvSpPr txBox="1"/>
          <p:nvPr/>
        </p:nvSpPr>
        <p:spPr>
          <a:xfrm>
            <a:off x="10695922" y="1964771"/>
            <a:ext cx="7521000" cy="7603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Tendencias: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Crecimiento sostenido: $</a:t>
            </a:r>
            <a:r>
              <a:rPr lang="es-ES" sz="2600">
                <a:latin typeface="Poppins"/>
                <a:ea typeface="Poppins"/>
                <a:cs typeface="Poppins"/>
                <a:sym typeface="Poppins"/>
              </a:rPr>
              <a:t>2</a:t>
            </a:r>
            <a:r>
              <a:rPr lang="es-ES" sz="2600">
                <a:solidFill>
                  <a:srgbClr val="000000"/>
                </a:solidFill>
                <a:latin typeface="Poppins"/>
                <a:ea typeface="Poppins"/>
                <a:cs typeface="Poppins"/>
                <a:sym typeface="Poppins"/>
              </a:rPr>
              <a:t>.</a:t>
            </a:r>
            <a:r>
              <a:rPr lang="es-ES" sz="2600">
                <a:latin typeface="Poppins"/>
                <a:ea typeface="Poppins"/>
                <a:cs typeface="Poppins"/>
                <a:sym typeface="Poppins"/>
              </a:rPr>
              <a:t>0</a:t>
            </a:r>
            <a:r>
              <a:rPr lang="es-ES" sz="2600">
                <a:solidFill>
                  <a:srgbClr val="000000"/>
                </a:solidFill>
                <a:latin typeface="Poppins"/>
                <a:ea typeface="Poppins"/>
                <a:cs typeface="Poppins"/>
                <a:sym typeface="Poppins"/>
              </a:rPr>
              <a:t>M → $</a:t>
            </a:r>
            <a:r>
              <a:rPr lang="es-ES" sz="2600">
                <a:latin typeface="Poppins"/>
                <a:ea typeface="Poppins"/>
                <a:cs typeface="Poppins"/>
                <a:sym typeface="Poppins"/>
              </a:rPr>
              <a:t>3.48</a:t>
            </a:r>
            <a:r>
              <a:rPr lang="es-ES" sz="2600">
                <a:solidFill>
                  <a:srgbClr val="000000"/>
                </a:solidFill>
                <a:latin typeface="Poppins"/>
                <a:ea typeface="Poppins"/>
                <a:cs typeface="Poppins"/>
                <a:sym typeface="Poppins"/>
              </a:rPr>
              <a:t>M+</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Clara tendencia alcista</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Estacionalidad:</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Picos: </a:t>
            </a:r>
            <a:r>
              <a:rPr lang="es-ES" sz="2600">
                <a:latin typeface="Poppins"/>
                <a:ea typeface="Poppins"/>
                <a:cs typeface="Poppins"/>
                <a:sym typeface="Poppins"/>
              </a:rPr>
              <a:t>Oct</a:t>
            </a:r>
            <a:r>
              <a:rPr lang="es-ES" sz="2600">
                <a:solidFill>
                  <a:srgbClr val="000000"/>
                </a:solidFill>
                <a:latin typeface="Poppins"/>
                <a:ea typeface="Poppins"/>
                <a:cs typeface="Poppins"/>
                <a:sym typeface="Poppins"/>
              </a:rPr>
              <a:t>-Nov</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Valles: Ene-Feb</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COVID &amp; Post:</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latin typeface="Poppins"/>
                <a:ea typeface="Poppins"/>
                <a:cs typeface="Poppins"/>
                <a:sym typeface="Poppins"/>
              </a:rPr>
              <a:t>No se percibe algún impacto del COVID en las ventas este condado. El gráfico es muy parecido para el año anterior y posterior.</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Volatilidad:</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Aumenta en últimos años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Mayores fluctuaciones</a:t>
            </a:r>
            <a:r>
              <a:rPr lang="es-ES" sz="2600">
                <a:latin typeface="Poppins"/>
                <a:ea typeface="Poppins"/>
                <a:cs typeface="Poppins"/>
                <a:sym typeface="Poppins"/>
              </a:rPr>
              <a:t> apartir </a:t>
            </a:r>
            <a:r>
              <a:rPr lang="es-ES" sz="2600">
                <a:solidFill>
                  <a:srgbClr val="000000"/>
                </a:solidFill>
                <a:latin typeface="Poppins"/>
                <a:ea typeface="Poppins"/>
                <a:cs typeface="Poppins"/>
                <a:sym typeface="Poppins"/>
              </a:rPr>
              <a:t>2022</a:t>
            </a:r>
            <a:endParaRPr/>
          </a:p>
        </p:txBody>
      </p:sp>
      <p:pic>
        <p:nvPicPr>
          <p:cNvPr id="655" name="Google Shape;655;g2d524315979_0_0"/>
          <p:cNvPicPr preferRelativeResize="0"/>
          <p:nvPr/>
        </p:nvPicPr>
        <p:blipFill>
          <a:blip r:embed="rId4">
            <a:alphaModFix/>
          </a:blip>
          <a:stretch>
            <a:fillRect/>
          </a:stretch>
        </p:blipFill>
        <p:spPr>
          <a:xfrm>
            <a:off x="810200" y="2519375"/>
            <a:ext cx="9550249" cy="6494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g2d524315979_0_27"/>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g2d524315979_0_27"/>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tiendas</a:t>
            </a:r>
            <a:endParaRPr/>
          </a:p>
        </p:txBody>
      </p:sp>
      <p:sp>
        <p:nvSpPr>
          <p:cNvPr id="662" name="Google Shape;662;g2d524315979_0_27"/>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663" name="Google Shape;663;g2d524315979_0_27"/>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664" name="Google Shape;664;g2d524315979_0_27"/>
          <p:cNvGrpSpPr/>
          <p:nvPr/>
        </p:nvGrpSpPr>
        <p:grpSpPr>
          <a:xfrm rot="3614490">
            <a:off x="15642094" y="3305434"/>
            <a:ext cx="6062035" cy="513763"/>
            <a:chOff x="0" y="-38100"/>
            <a:chExt cx="3139792" cy="266100"/>
          </a:xfrm>
        </p:grpSpPr>
        <p:sp>
          <p:nvSpPr>
            <p:cNvPr id="665" name="Google Shape;665;g2d524315979_0_27"/>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g2d524315979_0_27"/>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67" name="Google Shape;667;g2d524315979_0_27"/>
          <p:cNvGrpSpPr/>
          <p:nvPr/>
        </p:nvGrpSpPr>
        <p:grpSpPr>
          <a:xfrm rot="-1795516">
            <a:off x="17264789" y="-2296447"/>
            <a:ext cx="3826012" cy="3918741"/>
            <a:chOff x="0" y="-38100"/>
            <a:chExt cx="830765" cy="850900"/>
          </a:xfrm>
        </p:grpSpPr>
        <p:sp>
          <p:nvSpPr>
            <p:cNvPr id="668" name="Google Shape;668;g2d524315979_0_2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g2d524315979_0_27"/>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70" name="Google Shape;670;g2d524315979_0_27"/>
          <p:cNvGrpSpPr/>
          <p:nvPr/>
        </p:nvGrpSpPr>
        <p:grpSpPr>
          <a:xfrm rot="3614490">
            <a:off x="14299053" y="1425186"/>
            <a:ext cx="7586132" cy="513763"/>
            <a:chOff x="0" y="-38100"/>
            <a:chExt cx="3929188" cy="266100"/>
          </a:xfrm>
        </p:grpSpPr>
        <p:sp>
          <p:nvSpPr>
            <p:cNvPr id="671" name="Google Shape;671;g2d524315979_0_27"/>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g2d524315979_0_27"/>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73" name="Google Shape;673;g2d524315979_0_27"/>
          <p:cNvGrpSpPr/>
          <p:nvPr/>
        </p:nvGrpSpPr>
        <p:grpSpPr>
          <a:xfrm rot="-3617492">
            <a:off x="-2915547" y="-2343708"/>
            <a:ext cx="3826045" cy="3918776"/>
            <a:chOff x="0" y="-38100"/>
            <a:chExt cx="830765" cy="850900"/>
          </a:xfrm>
        </p:grpSpPr>
        <p:sp>
          <p:nvSpPr>
            <p:cNvPr id="674" name="Google Shape;674;g2d524315979_0_2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g2d524315979_0_27"/>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76" name="Google Shape;676;g2d524315979_0_27"/>
          <p:cNvGrpSpPr/>
          <p:nvPr/>
        </p:nvGrpSpPr>
        <p:grpSpPr>
          <a:xfrm rot="7182724">
            <a:off x="-2426255" y="2756406"/>
            <a:ext cx="4800106" cy="527665"/>
            <a:chOff x="0" y="-38100"/>
            <a:chExt cx="2357911" cy="259200"/>
          </a:xfrm>
        </p:grpSpPr>
        <p:sp>
          <p:nvSpPr>
            <p:cNvPr id="677" name="Google Shape;677;g2d524315979_0_27"/>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g2d524315979_0_27"/>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79" name="Google Shape;679;g2d524315979_0_27"/>
          <p:cNvGrpSpPr/>
          <p:nvPr/>
        </p:nvGrpSpPr>
        <p:grpSpPr>
          <a:xfrm rot="7182654">
            <a:off x="-3458253" y="1398054"/>
            <a:ext cx="7451099" cy="504202"/>
            <a:chOff x="0" y="-38100"/>
            <a:chExt cx="3830457" cy="259200"/>
          </a:xfrm>
        </p:grpSpPr>
        <p:sp>
          <p:nvSpPr>
            <p:cNvPr id="680" name="Google Shape;680;g2d524315979_0_27"/>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g2d524315979_0_27"/>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682" name="Google Shape;682;g2d524315979_0_27"/>
          <p:cNvSpPr txBox="1"/>
          <p:nvPr/>
        </p:nvSpPr>
        <p:spPr>
          <a:xfrm>
            <a:off x="10256672" y="2314494"/>
            <a:ext cx="7535100" cy="6310800"/>
          </a:xfrm>
          <a:prstGeom prst="rect">
            <a:avLst/>
          </a:prstGeom>
          <a:noFill/>
          <a:ln>
            <a:noFill/>
          </a:ln>
        </p:spPr>
        <p:txBody>
          <a:bodyPr spcFirstLastPara="1" wrap="square" lIns="91425" tIns="45700" rIns="91425" bIns="45700" anchor="t" anchorCtr="0">
            <a:spAutoFit/>
          </a:bodyPr>
          <a:lstStyle/>
          <a:p>
            <a:pPr marL="0" marR="0" lvl="0" indent="-165100" algn="just" rtl="0">
              <a:spcBef>
                <a:spcPts val="0"/>
              </a:spcBef>
              <a:spcAft>
                <a:spcPts val="0"/>
              </a:spcAft>
              <a:buClr>
                <a:schemeClr val="dk1"/>
              </a:buClr>
              <a:buSzPts val="2600"/>
              <a:buFont typeface="Calibri"/>
              <a:buAutoNum type="arabicPeriod"/>
            </a:pPr>
            <a:r>
              <a:rPr lang="es-ES" sz="2600" b="1" dirty="0">
                <a:solidFill>
                  <a:schemeClr val="dk1"/>
                </a:solidFill>
                <a:latin typeface="Poppins"/>
                <a:ea typeface="Poppins"/>
                <a:cs typeface="Poppins"/>
                <a:sym typeface="Poppins"/>
              </a:rPr>
              <a:t>Dominancia del Mercado:</a:t>
            </a:r>
            <a:endParaRPr sz="2600" dirty="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dirty="0">
                <a:solidFill>
                  <a:schemeClr val="dk1"/>
                </a:solidFill>
                <a:latin typeface="Poppins"/>
                <a:ea typeface="Poppins"/>
                <a:cs typeface="Poppins"/>
                <a:sym typeface="Poppins"/>
              </a:rPr>
              <a:t>Tres tiendas (BENZ DISTRIBUTING, WILKIE LIQUORS y SAM'S CLUB 8162 / CEDAR RAPIDS) lideran claramente con ventas sobre $1.2M cada una</a:t>
            </a:r>
            <a:endParaRPr sz="2600" dirty="0">
              <a:solidFill>
                <a:schemeClr val="dk1"/>
              </a:solidFill>
              <a:latin typeface="Poppins"/>
              <a:ea typeface="Poppins"/>
              <a:cs typeface="Poppins"/>
              <a:sym typeface="Poppins"/>
            </a:endParaRPr>
          </a:p>
          <a:p>
            <a:pPr marL="457200" lvl="0" indent="-393700" algn="just" rtl="0">
              <a:spcBef>
                <a:spcPts val="0"/>
              </a:spcBef>
              <a:spcAft>
                <a:spcPts val="0"/>
              </a:spcAft>
              <a:buClr>
                <a:schemeClr val="dk1"/>
              </a:buClr>
              <a:buSzPts val="2600"/>
              <a:buFont typeface="Poppins"/>
              <a:buChar char="•"/>
            </a:pPr>
            <a:r>
              <a:rPr lang="es-ES" sz="2600" dirty="0">
                <a:solidFill>
                  <a:schemeClr val="dk1"/>
                </a:solidFill>
                <a:latin typeface="Poppins"/>
                <a:ea typeface="Poppins"/>
                <a:cs typeface="Poppins"/>
                <a:sym typeface="Poppins"/>
              </a:rPr>
              <a:t>Las ventas muestran una disminución gradual</a:t>
            </a:r>
            <a:endParaRPr sz="2600" dirty="0">
              <a:solidFill>
                <a:schemeClr val="dk1"/>
              </a:solidFill>
              <a:latin typeface="Poppins"/>
              <a:ea typeface="Poppins"/>
              <a:cs typeface="Poppins"/>
              <a:sym typeface="Poppins"/>
            </a:endParaRPr>
          </a:p>
          <a:p>
            <a:pPr marL="457200" marR="0" lvl="0" indent="0" algn="just" rtl="0">
              <a:spcBef>
                <a:spcPts val="0"/>
              </a:spcBef>
              <a:spcAft>
                <a:spcPts val="0"/>
              </a:spcAft>
              <a:buNone/>
            </a:pPr>
            <a:endParaRPr dirty="0"/>
          </a:p>
          <a:p>
            <a:pPr marL="0" marR="0" lvl="0" indent="-165100" algn="just" rtl="0">
              <a:spcBef>
                <a:spcPts val="0"/>
              </a:spcBef>
              <a:spcAft>
                <a:spcPts val="0"/>
              </a:spcAft>
              <a:buClr>
                <a:schemeClr val="dk1"/>
              </a:buClr>
              <a:buSzPts val="2600"/>
              <a:buFont typeface="Calibri"/>
              <a:buAutoNum type="arabicPeriod" startAt="2"/>
            </a:pPr>
            <a:r>
              <a:rPr lang="es-ES" sz="2600" b="1" dirty="0">
                <a:solidFill>
                  <a:schemeClr val="dk1"/>
                </a:solidFill>
                <a:latin typeface="Poppins"/>
                <a:ea typeface="Poppins"/>
                <a:cs typeface="Poppins"/>
                <a:sym typeface="Poppins"/>
              </a:rPr>
              <a:t>Presencia de Cadenas:</a:t>
            </a:r>
            <a:endParaRPr sz="2600" dirty="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dirty="0">
                <a:solidFill>
                  <a:schemeClr val="dk1"/>
                </a:solidFill>
                <a:latin typeface="Poppins"/>
                <a:ea typeface="Poppins"/>
                <a:cs typeface="Poppins"/>
                <a:sym typeface="Poppins"/>
              </a:rPr>
              <a:t>HY-VEE es el jugador dominante con múltiples tiendas en el top 15.</a:t>
            </a:r>
            <a:endParaRPr dirty="0"/>
          </a:p>
          <a:p>
            <a:pPr marL="0" marR="0" lvl="0" indent="-165100" algn="just" rtl="0">
              <a:spcBef>
                <a:spcPts val="0"/>
              </a:spcBef>
              <a:spcAft>
                <a:spcPts val="0"/>
              </a:spcAft>
              <a:buClr>
                <a:schemeClr val="dk1"/>
              </a:buClr>
              <a:buSzPts val="2600"/>
              <a:buFont typeface="Calibri"/>
              <a:buAutoNum type="arabicPeriod" startAt="3"/>
            </a:pPr>
            <a:r>
              <a:rPr lang="es-ES" sz="2600" b="1" dirty="0">
                <a:solidFill>
                  <a:schemeClr val="dk1"/>
                </a:solidFill>
                <a:latin typeface="Poppins"/>
                <a:ea typeface="Poppins"/>
                <a:cs typeface="Poppins"/>
                <a:sym typeface="Poppins"/>
              </a:rPr>
              <a:t>Grandes ventas en la capital:</a:t>
            </a:r>
            <a:endParaRPr sz="2600" dirty="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dirty="0">
                <a:solidFill>
                  <a:schemeClr val="dk1"/>
                </a:solidFill>
                <a:latin typeface="Poppins"/>
                <a:ea typeface="Poppins"/>
                <a:cs typeface="Poppins"/>
                <a:sym typeface="Poppins"/>
              </a:rPr>
              <a:t>Se observa que las ventas y las tiendas más rentables en este condado, se concentran principalmente en su capital Cedar Rapids.</a:t>
            </a:r>
            <a:r>
              <a:rPr lang="es-ES" dirty="0"/>
              <a:t> </a:t>
            </a:r>
            <a:endParaRPr dirty="0"/>
          </a:p>
        </p:txBody>
      </p:sp>
      <p:pic>
        <p:nvPicPr>
          <p:cNvPr id="683" name="Google Shape;683;g2d524315979_0_27"/>
          <p:cNvPicPr preferRelativeResize="0"/>
          <p:nvPr/>
        </p:nvPicPr>
        <p:blipFill>
          <a:blip r:embed="rId4">
            <a:alphaModFix/>
          </a:blip>
          <a:stretch>
            <a:fillRect/>
          </a:stretch>
        </p:blipFill>
        <p:spPr>
          <a:xfrm>
            <a:off x="946550" y="1662000"/>
            <a:ext cx="8906575" cy="784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2d524315979_0_54"/>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692;g2d524315979_0_54"/>
          <p:cNvSpPr txBox="1"/>
          <p:nvPr/>
        </p:nvSpPr>
        <p:spPr>
          <a:xfrm>
            <a:off x="3493775" y="969310"/>
            <a:ext cx="11975700" cy="14892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Relación entre ventas y volumen de botella</a:t>
            </a:r>
            <a:endParaRPr/>
          </a:p>
        </p:txBody>
      </p:sp>
      <p:sp>
        <p:nvSpPr>
          <p:cNvPr id="693" name="Google Shape;693;g2d524315979_0_54"/>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694" name="Google Shape;694;g2d524315979_0_54"/>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695" name="Google Shape;695;g2d524315979_0_54"/>
          <p:cNvGrpSpPr/>
          <p:nvPr/>
        </p:nvGrpSpPr>
        <p:grpSpPr>
          <a:xfrm rot="3614490">
            <a:off x="15642094" y="3305434"/>
            <a:ext cx="6062035" cy="513763"/>
            <a:chOff x="0" y="-38100"/>
            <a:chExt cx="3139792" cy="266100"/>
          </a:xfrm>
        </p:grpSpPr>
        <p:sp>
          <p:nvSpPr>
            <p:cNvPr id="696" name="Google Shape;696;g2d524315979_0_54"/>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g2d524315979_0_54"/>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698" name="Google Shape;698;g2d524315979_0_54"/>
          <p:cNvGrpSpPr/>
          <p:nvPr/>
        </p:nvGrpSpPr>
        <p:grpSpPr>
          <a:xfrm rot="-1795516">
            <a:off x="17264789" y="-2296447"/>
            <a:ext cx="3826012" cy="3918741"/>
            <a:chOff x="0" y="-38100"/>
            <a:chExt cx="830765" cy="850900"/>
          </a:xfrm>
        </p:grpSpPr>
        <p:sp>
          <p:nvSpPr>
            <p:cNvPr id="699" name="Google Shape;699;g2d524315979_0_5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g2d524315979_0_54"/>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01" name="Google Shape;701;g2d524315979_0_54"/>
          <p:cNvGrpSpPr/>
          <p:nvPr/>
        </p:nvGrpSpPr>
        <p:grpSpPr>
          <a:xfrm rot="3614490">
            <a:off x="14299053" y="1425186"/>
            <a:ext cx="7586132" cy="513763"/>
            <a:chOff x="0" y="-38100"/>
            <a:chExt cx="3929188" cy="266100"/>
          </a:xfrm>
        </p:grpSpPr>
        <p:sp>
          <p:nvSpPr>
            <p:cNvPr id="702" name="Google Shape;702;g2d524315979_0_54"/>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703;g2d524315979_0_54"/>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04" name="Google Shape;704;g2d524315979_0_54"/>
          <p:cNvGrpSpPr/>
          <p:nvPr/>
        </p:nvGrpSpPr>
        <p:grpSpPr>
          <a:xfrm rot="-3617492">
            <a:off x="-2915547" y="-2343708"/>
            <a:ext cx="3826045" cy="3918776"/>
            <a:chOff x="0" y="-38100"/>
            <a:chExt cx="830765" cy="850900"/>
          </a:xfrm>
        </p:grpSpPr>
        <p:sp>
          <p:nvSpPr>
            <p:cNvPr id="705" name="Google Shape;705;g2d524315979_0_5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g2d524315979_0_54"/>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07" name="Google Shape;707;g2d524315979_0_54"/>
          <p:cNvGrpSpPr/>
          <p:nvPr/>
        </p:nvGrpSpPr>
        <p:grpSpPr>
          <a:xfrm rot="7182724">
            <a:off x="-2426255" y="2756406"/>
            <a:ext cx="4800106" cy="527665"/>
            <a:chOff x="0" y="-38100"/>
            <a:chExt cx="2357911" cy="259200"/>
          </a:xfrm>
        </p:grpSpPr>
        <p:sp>
          <p:nvSpPr>
            <p:cNvPr id="708" name="Google Shape;708;g2d524315979_0_54"/>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709;g2d524315979_0_54"/>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10" name="Google Shape;710;g2d524315979_0_54"/>
          <p:cNvGrpSpPr/>
          <p:nvPr/>
        </p:nvGrpSpPr>
        <p:grpSpPr>
          <a:xfrm rot="7182654">
            <a:off x="-3458253" y="1398054"/>
            <a:ext cx="7451099" cy="504202"/>
            <a:chOff x="0" y="-38100"/>
            <a:chExt cx="3830457" cy="259200"/>
          </a:xfrm>
        </p:grpSpPr>
        <p:sp>
          <p:nvSpPr>
            <p:cNvPr id="711" name="Google Shape;711;g2d524315979_0_54"/>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g2d524315979_0_54"/>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13" name="Google Shape;713;g2d524315979_0_54"/>
          <p:cNvSpPr txBox="1"/>
          <p:nvPr/>
        </p:nvSpPr>
        <p:spPr>
          <a:xfrm>
            <a:off x="10803208" y="2458497"/>
            <a:ext cx="7198800" cy="6601807"/>
          </a:xfrm>
          <a:prstGeom prst="rect">
            <a:avLst/>
          </a:prstGeom>
          <a:noFill/>
          <a:ln>
            <a:noFill/>
          </a:ln>
        </p:spPr>
        <p:txBody>
          <a:bodyPr spcFirstLastPara="1" wrap="square" lIns="0" tIns="0" rIns="0" bIns="0" anchor="t" anchorCtr="0">
            <a:spAutoFit/>
          </a:bodyPr>
          <a:lstStyle/>
          <a:p>
            <a:pPr marL="457200" marR="0" lvl="0" indent="-457200" algn="l" rtl="0">
              <a:lnSpc>
                <a:spcPct val="150000"/>
              </a:lnSpc>
              <a:spcBef>
                <a:spcPts val="0"/>
              </a:spcBef>
              <a:spcAft>
                <a:spcPts val="0"/>
              </a:spcAft>
              <a:buClr>
                <a:srgbClr val="000000"/>
              </a:buClr>
              <a:buSzPts val="2600"/>
              <a:buFont typeface="Arial"/>
              <a:buChar char="•"/>
            </a:pPr>
            <a:r>
              <a:rPr lang="es-ES" sz="2600" dirty="0">
                <a:solidFill>
                  <a:srgbClr val="000000"/>
                </a:solidFill>
                <a:latin typeface="Poppins"/>
                <a:ea typeface="Poppins"/>
                <a:cs typeface="Poppins"/>
                <a:sym typeface="Poppins"/>
              </a:rPr>
              <a:t>Concentración mayor de ventas en botellas en </a:t>
            </a:r>
            <a:r>
              <a:rPr lang="es-ES" sz="2600" dirty="0">
                <a:latin typeface="Poppins"/>
                <a:ea typeface="Poppins"/>
                <a:cs typeface="Poppins"/>
                <a:sym typeface="Poppins"/>
              </a:rPr>
              <a:t>tamaños específicos: 1750 ml, 750 ml, 1000 ml y 375 ml.</a:t>
            </a:r>
            <a:endParaRPr dirty="0"/>
          </a:p>
          <a:p>
            <a:pPr marL="457200" marR="0" lvl="0" indent="-457200" algn="l" rtl="0">
              <a:lnSpc>
                <a:spcPct val="150000"/>
              </a:lnSpc>
              <a:spcBef>
                <a:spcPts val="0"/>
              </a:spcBef>
              <a:spcAft>
                <a:spcPts val="0"/>
              </a:spcAft>
              <a:buClr>
                <a:srgbClr val="000000"/>
              </a:buClr>
              <a:buSzPts val="2600"/>
              <a:buFont typeface="Arial"/>
              <a:buChar char="•"/>
            </a:pPr>
            <a:r>
              <a:rPr lang="es-ES" sz="2600" dirty="0">
                <a:solidFill>
                  <a:srgbClr val="000000"/>
                </a:solidFill>
                <a:latin typeface="Poppins"/>
                <a:ea typeface="Poppins"/>
                <a:cs typeface="Poppins"/>
                <a:sym typeface="Poppins"/>
              </a:rPr>
              <a:t>Ventas más altas ($250,000) en botellas de volumen medio</a:t>
            </a:r>
            <a:endParaRPr dirty="0"/>
          </a:p>
          <a:p>
            <a:pPr marL="457200" marR="0" lvl="0" indent="-457200" algn="l" rtl="0">
              <a:lnSpc>
                <a:spcPct val="150000"/>
              </a:lnSpc>
              <a:spcBef>
                <a:spcPts val="0"/>
              </a:spcBef>
              <a:spcAft>
                <a:spcPts val="0"/>
              </a:spcAft>
              <a:buClr>
                <a:srgbClr val="000000"/>
              </a:buClr>
              <a:buSzPts val="2600"/>
              <a:buFont typeface="Arial"/>
              <a:buChar char="•"/>
            </a:pPr>
            <a:r>
              <a:rPr lang="es-ES" sz="2600" dirty="0">
                <a:solidFill>
                  <a:srgbClr val="000000"/>
                </a:solidFill>
                <a:latin typeface="Poppins"/>
                <a:ea typeface="Poppins"/>
                <a:cs typeface="Poppins"/>
                <a:sym typeface="Poppins"/>
              </a:rPr>
              <a:t>Botellas grandes (&gt;</a:t>
            </a:r>
            <a:r>
              <a:rPr lang="es-ES" sz="2600" dirty="0">
                <a:latin typeface="Poppins"/>
                <a:ea typeface="Poppins"/>
                <a:cs typeface="Poppins"/>
                <a:sym typeface="Poppins"/>
              </a:rPr>
              <a:t>2</a:t>
            </a:r>
            <a:r>
              <a:rPr lang="es-ES" sz="2600" dirty="0">
                <a:solidFill>
                  <a:srgbClr val="000000"/>
                </a:solidFill>
                <a:latin typeface="Poppins"/>
                <a:ea typeface="Poppins"/>
                <a:cs typeface="Poppins"/>
                <a:sym typeface="Poppins"/>
              </a:rPr>
              <a:t>000ml) generan menos ventas</a:t>
            </a:r>
            <a:endParaRPr dirty="0"/>
          </a:p>
          <a:p>
            <a:pPr marL="0" marR="0" lvl="0" indent="0" algn="l" rtl="0">
              <a:lnSpc>
                <a:spcPct val="150000"/>
              </a:lnSpc>
              <a:spcBef>
                <a:spcPts val="0"/>
              </a:spcBef>
              <a:spcAft>
                <a:spcPts val="0"/>
              </a:spcAft>
              <a:buNone/>
            </a:pPr>
            <a:r>
              <a:rPr lang="es-ES" sz="2600" dirty="0">
                <a:solidFill>
                  <a:srgbClr val="000000"/>
                </a:solidFill>
                <a:latin typeface="Poppins"/>
                <a:ea typeface="Poppins"/>
                <a:cs typeface="Poppins"/>
                <a:sym typeface="Poppins"/>
              </a:rPr>
              <a:t>El mercado prefiere botellas de tamaño</a:t>
            </a:r>
            <a:r>
              <a:rPr lang="es-ES" sz="2600" dirty="0">
                <a:latin typeface="Poppins"/>
                <a:ea typeface="Poppins"/>
                <a:cs typeface="Poppins"/>
                <a:sym typeface="Poppins"/>
              </a:rPr>
              <a:t> inferior a un litro, pero, muestra una tendencia al tamaño de 1750 ml cuando mayor cantidad de licor. </a:t>
            </a:r>
            <a:endParaRPr dirty="0"/>
          </a:p>
        </p:txBody>
      </p:sp>
      <p:pic>
        <p:nvPicPr>
          <p:cNvPr id="714" name="Google Shape;714;g2d524315979_0_54"/>
          <p:cNvPicPr preferRelativeResize="0"/>
          <p:nvPr/>
        </p:nvPicPr>
        <p:blipFill>
          <a:blip r:embed="rId4">
            <a:alphaModFix/>
          </a:blip>
          <a:stretch>
            <a:fillRect/>
          </a:stretch>
        </p:blipFill>
        <p:spPr>
          <a:xfrm>
            <a:off x="872422" y="2583198"/>
            <a:ext cx="9837001" cy="6508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2d524315979_0_81"/>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g2d524315979_0_81"/>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Categoría</a:t>
            </a:r>
            <a:endParaRPr/>
          </a:p>
        </p:txBody>
      </p:sp>
      <p:sp>
        <p:nvSpPr>
          <p:cNvPr id="721" name="Google Shape;721;g2d524315979_0_81"/>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722" name="Google Shape;722;g2d524315979_0_81"/>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723" name="Google Shape;723;g2d524315979_0_81"/>
          <p:cNvGrpSpPr/>
          <p:nvPr/>
        </p:nvGrpSpPr>
        <p:grpSpPr>
          <a:xfrm rot="3614490">
            <a:off x="15642094" y="3305434"/>
            <a:ext cx="6062035" cy="513763"/>
            <a:chOff x="0" y="-38100"/>
            <a:chExt cx="3139792" cy="266100"/>
          </a:xfrm>
        </p:grpSpPr>
        <p:sp>
          <p:nvSpPr>
            <p:cNvPr id="724" name="Google Shape;724;g2d524315979_0_81"/>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g2d524315979_0_81"/>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26" name="Google Shape;726;g2d524315979_0_81"/>
          <p:cNvGrpSpPr/>
          <p:nvPr/>
        </p:nvGrpSpPr>
        <p:grpSpPr>
          <a:xfrm rot="-1795516">
            <a:off x="17264789" y="-2296447"/>
            <a:ext cx="3826012" cy="3918741"/>
            <a:chOff x="0" y="-38100"/>
            <a:chExt cx="830765" cy="850900"/>
          </a:xfrm>
        </p:grpSpPr>
        <p:sp>
          <p:nvSpPr>
            <p:cNvPr id="727" name="Google Shape;727;g2d524315979_0_8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g2d524315979_0_81"/>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29" name="Google Shape;729;g2d524315979_0_81"/>
          <p:cNvGrpSpPr/>
          <p:nvPr/>
        </p:nvGrpSpPr>
        <p:grpSpPr>
          <a:xfrm rot="3614490">
            <a:off x="14299053" y="1425186"/>
            <a:ext cx="7586132" cy="513763"/>
            <a:chOff x="0" y="-38100"/>
            <a:chExt cx="3929188" cy="266100"/>
          </a:xfrm>
        </p:grpSpPr>
        <p:sp>
          <p:nvSpPr>
            <p:cNvPr id="730" name="Google Shape;730;g2d524315979_0_81"/>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731;g2d524315979_0_81"/>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32" name="Google Shape;732;g2d524315979_0_81"/>
          <p:cNvGrpSpPr/>
          <p:nvPr/>
        </p:nvGrpSpPr>
        <p:grpSpPr>
          <a:xfrm rot="-3617492">
            <a:off x="-2915547" y="-2343708"/>
            <a:ext cx="3826045" cy="3918776"/>
            <a:chOff x="0" y="-38100"/>
            <a:chExt cx="830765" cy="850900"/>
          </a:xfrm>
        </p:grpSpPr>
        <p:sp>
          <p:nvSpPr>
            <p:cNvPr id="733" name="Google Shape;733;g2d524315979_0_8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g2d524315979_0_81"/>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35" name="Google Shape;735;g2d524315979_0_81"/>
          <p:cNvGrpSpPr/>
          <p:nvPr/>
        </p:nvGrpSpPr>
        <p:grpSpPr>
          <a:xfrm rot="7182724">
            <a:off x="-2426255" y="2756406"/>
            <a:ext cx="4800106" cy="527665"/>
            <a:chOff x="0" y="-38100"/>
            <a:chExt cx="2357911" cy="259200"/>
          </a:xfrm>
        </p:grpSpPr>
        <p:sp>
          <p:nvSpPr>
            <p:cNvPr id="736" name="Google Shape;736;g2d524315979_0_81"/>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g2d524315979_0_81"/>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38" name="Google Shape;738;g2d524315979_0_81"/>
          <p:cNvGrpSpPr/>
          <p:nvPr/>
        </p:nvGrpSpPr>
        <p:grpSpPr>
          <a:xfrm rot="7182654">
            <a:off x="-3458253" y="1398054"/>
            <a:ext cx="7451099" cy="504202"/>
            <a:chOff x="0" y="-38100"/>
            <a:chExt cx="3830457" cy="259200"/>
          </a:xfrm>
        </p:grpSpPr>
        <p:sp>
          <p:nvSpPr>
            <p:cNvPr id="739" name="Google Shape;739;g2d524315979_0_81"/>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g2d524315979_0_81"/>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41" name="Google Shape;741;g2d524315979_0_81"/>
          <p:cNvSpPr txBox="1"/>
          <p:nvPr/>
        </p:nvSpPr>
        <p:spPr>
          <a:xfrm>
            <a:off x="11759685" y="2695293"/>
            <a:ext cx="6328500" cy="7326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dirty="0">
                <a:solidFill>
                  <a:schemeClr val="dk1"/>
                </a:solidFill>
                <a:latin typeface="Poppins"/>
                <a:ea typeface="Poppins"/>
                <a:cs typeface="Poppins"/>
                <a:sym typeface="Poppins"/>
              </a:rPr>
              <a:t>Top Categorías:</a:t>
            </a:r>
            <a:endParaRPr sz="2800" dirty="0">
              <a:solidFill>
                <a:schemeClr val="dk1"/>
              </a:solidFill>
              <a:latin typeface="Poppins"/>
              <a:ea typeface="Poppins"/>
              <a:cs typeface="Poppins"/>
              <a:sym typeface="Poppins"/>
            </a:endParaRPr>
          </a:p>
          <a:p>
            <a:pPr marL="514350" marR="0" lvl="0" indent="-514350" algn="l" rtl="0">
              <a:spcBef>
                <a:spcPts val="0"/>
              </a:spcBef>
              <a:spcAft>
                <a:spcPts val="0"/>
              </a:spcAft>
              <a:buClr>
                <a:schemeClr val="dk1"/>
              </a:buClr>
              <a:buSzPts val="2800"/>
              <a:buFont typeface="Calibri"/>
              <a:buAutoNum type="arabicPeriod"/>
            </a:pPr>
            <a:r>
              <a:rPr lang="es-ES" sz="2800" dirty="0">
                <a:solidFill>
                  <a:schemeClr val="dk1"/>
                </a:solidFill>
                <a:latin typeface="Poppins"/>
                <a:ea typeface="Poppins"/>
                <a:cs typeface="Poppins"/>
                <a:sym typeface="Poppins"/>
              </a:rPr>
              <a:t>American Vodkas (~$22M)</a:t>
            </a:r>
            <a:endParaRPr dirty="0"/>
          </a:p>
          <a:p>
            <a:pPr marL="514350" marR="0" lvl="0" indent="-514350" algn="l" rtl="0">
              <a:spcBef>
                <a:spcPts val="0"/>
              </a:spcBef>
              <a:spcAft>
                <a:spcPts val="0"/>
              </a:spcAft>
              <a:buClr>
                <a:schemeClr val="dk1"/>
              </a:buClr>
              <a:buSzPts val="2800"/>
              <a:buFont typeface="Calibri"/>
              <a:buAutoNum type="arabicPeriod"/>
            </a:pPr>
            <a:r>
              <a:rPr lang="es-ES" sz="2800" dirty="0">
                <a:solidFill>
                  <a:schemeClr val="dk1"/>
                </a:solidFill>
                <a:latin typeface="Poppins"/>
                <a:ea typeface="Poppins"/>
                <a:cs typeface="Poppins"/>
                <a:sym typeface="Poppins"/>
              </a:rPr>
              <a:t>Canadian Whiskies (~$13M)</a:t>
            </a:r>
            <a:endParaRPr dirty="0"/>
          </a:p>
          <a:p>
            <a:pPr marL="514350" marR="0" lvl="0" indent="-514350" algn="l" rtl="0">
              <a:spcBef>
                <a:spcPts val="0"/>
              </a:spcBef>
              <a:spcAft>
                <a:spcPts val="0"/>
              </a:spcAft>
              <a:buClr>
                <a:schemeClr val="dk1"/>
              </a:buClr>
              <a:buSzPts val="2800"/>
              <a:buFont typeface="Calibri"/>
              <a:buAutoNum type="arabicPeriod"/>
            </a:pPr>
            <a:r>
              <a:rPr lang="es-ES" sz="2800" dirty="0" err="1">
                <a:solidFill>
                  <a:schemeClr val="dk1"/>
                </a:solidFill>
                <a:latin typeface="Poppins"/>
                <a:ea typeface="Poppins"/>
                <a:cs typeface="Poppins"/>
                <a:sym typeface="Poppins"/>
              </a:rPr>
              <a:t>Straight</a:t>
            </a:r>
            <a:r>
              <a:rPr lang="es-ES" sz="2800" dirty="0">
                <a:solidFill>
                  <a:schemeClr val="dk1"/>
                </a:solidFill>
                <a:latin typeface="Poppins"/>
                <a:ea typeface="Poppins"/>
                <a:cs typeface="Poppins"/>
                <a:sym typeface="Poppins"/>
              </a:rPr>
              <a:t> Bourbon Whiskies (~$11M)</a:t>
            </a:r>
            <a:endParaRPr dirty="0"/>
          </a:p>
          <a:p>
            <a:pPr marL="514350" marR="0" lvl="0" indent="-514350" algn="l" rtl="0">
              <a:spcBef>
                <a:spcPts val="0"/>
              </a:spcBef>
              <a:spcAft>
                <a:spcPts val="0"/>
              </a:spcAft>
              <a:buClr>
                <a:schemeClr val="dk1"/>
              </a:buClr>
              <a:buSzPts val="2800"/>
              <a:buFont typeface="Calibri"/>
              <a:buAutoNum type="arabicPeriod"/>
            </a:pPr>
            <a:r>
              <a:rPr lang="es-ES" sz="2800" dirty="0">
                <a:solidFill>
                  <a:schemeClr val="dk1"/>
                </a:solidFill>
                <a:latin typeface="Poppins"/>
                <a:ea typeface="Poppins"/>
                <a:cs typeface="Poppins"/>
                <a:sym typeface="Poppins"/>
              </a:rPr>
              <a:t>Whiskey </a:t>
            </a:r>
            <a:r>
              <a:rPr lang="es-ES" sz="2800" dirty="0" err="1">
                <a:solidFill>
                  <a:schemeClr val="dk1"/>
                </a:solidFill>
                <a:latin typeface="Poppins"/>
                <a:ea typeface="Poppins"/>
                <a:cs typeface="Poppins"/>
                <a:sym typeface="Poppins"/>
              </a:rPr>
              <a:t>Liqueur</a:t>
            </a:r>
            <a:r>
              <a:rPr lang="es-ES" sz="2800" dirty="0">
                <a:solidFill>
                  <a:schemeClr val="dk1"/>
                </a:solidFill>
                <a:latin typeface="Poppins"/>
                <a:ea typeface="Poppins"/>
                <a:cs typeface="Poppins"/>
                <a:sym typeface="Poppins"/>
              </a:rPr>
              <a:t> (~$8M)</a:t>
            </a:r>
            <a:endParaRPr dirty="0"/>
          </a:p>
          <a:p>
            <a:pPr marL="0" marR="0" lvl="0" indent="0" algn="l" rtl="0">
              <a:spcBef>
                <a:spcPts val="0"/>
              </a:spcBef>
              <a:spcAft>
                <a:spcPts val="0"/>
              </a:spcAft>
              <a:buNone/>
            </a:pPr>
            <a:r>
              <a:rPr lang="es-ES" sz="2800" b="1" dirty="0">
                <a:solidFill>
                  <a:schemeClr val="dk1"/>
                </a:solidFill>
                <a:latin typeface="Poppins"/>
                <a:ea typeface="Poppins"/>
                <a:cs typeface="Poppins"/>
                <a:sym typeface="Poppins"/>
              </a:rPr>
              <a:t>Patrones:</a:t>
            </a:r>
            <a:endParaRPr sz="2800" dirty="0">
              <a:solidFill>
                <a:schemeClr val="dk1"/>
              </a:solidFill>
              <a:latin typeface="Poppins"/>
              <a:ea typeface="Poppins"/>
              <a:cs typeface="Poppins"/>
              <a:sym typeface="Poppins"/>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Dominancia clara de vodka americano</a:t>
            </a:r>
            <a:endParaRPr dirty="0"/>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Fuerte presencia de whiskies.</a:t>
            </a:r>
            <a:endParaRPr dirty="0"/>
          </a:p>
          <a:p>
            <a:pPr marL="457200" lvl="0" indent="-406400" algn="l" rtl="0">
              <a:spcBef>
                <a:spcPts val="0"/>
              </a:spcBef>
              <a:spcAft>
                <a:spcPts val="0"/>
              </a:spcAft>
              <a:buClr>
                <a:schemeClr val="dk1"/>
              </a:buClr>
              <a:buSzPts val="2800"/>
              <a:buChar char="•"/>
            </a:pPr>
            <a:r>
              <a:rPr lang="es-ES" sz="2800" dirty="0">
                <a:solidFill>
                  <a:schemeClr val="dk1"/>
                </a:solidFill>
                <a:latin typeface="Poppins"/>
                <a:ea typeface="Poppins"/>
                <a:cs typeface="Poppins"/>
                <a:sym typeface="Poppins"/>
              </a:rPr>
              <a:t>Siendo el whisky una bebida muy popular, hay tendencia a comprar a los fabricados en </a:t>
            </a:r>
            <a:r>
              <a:rPr lang="es-ES" sz="2800" dirty="0" err="1">
                <a:solidFill>
                  <a:schemeClr val="dk1"/>
                </a:solidFill>
                <a:latin typeface="Poppins"/>
                <a:ea typeface="Poppins"/>
                <a:cs typeface="Poppins"/>
                <a:sym typeface="Poppins"/>
              </a:rPr>
              <a:t>norteamérica</a:t>
            </a:r>
            <a:r>
              <a:rPr lang="es-ES" sz="2800" dirty="0">
                <a:solidFill>
                  <a:schemeClr val="dk1"/>
                </a:solidFill>
                <a:latin typeface="Poppins"/>
                <a:ea typeface="Poppins"/>
                <a:cs typeface="Poppins"/>
                <a:sym typeface="Poppins"/>
              </a:rPr>
              <a:t> (USA y Canadá) en relación con otros países o a importados.  </a:t>
            </a:r>
            <a:endParaRPr sz="2800" dirty="0">
              <a:solidFill>
                <a:schemeClr val="dk1"/>
              </a:solidFill>
              <a:latin typeface="Poppins"/>
              <a:ea typeface="Poppins"/>
              <a:cs typeface="Poppins"/>
              <a:sym typeface="Poppins"/>
            </a:endParaRPr>
          </a:p>
          <a:p>
            <a:pPr marL="457200" marR="0" lvl="0" indent="-457200" algn="l" rtl="0">
              <a:spcBef>
                <a:spcPts val="0"/>
              </a:spcBef>
              <a:spcAft>
                <a:spcPts val="0"/>
              </a:spcAft>
              <a:buClr>
                <a:schemeClr val="dk1"/>
              </a:buClr>
              <a:buSzPts val="2800"/>
              <a:buFont typeface="Poppins"/>
              <a:buChar char="•"/>
            </a:pPr>
            <a:endParaRPr sz="2800" dirty="0">
              <a:solidFill>
                <a:schemeClr val="dk1"/>
              </a:solidFill>
              <a:latin typeface="Poppins"/>
              <a:ea typeface="Poppins"/>
              <a:cs typeface="Poppins"/>
              <a:sym typeface="Poppins"/>
            </a:endParaRPr>
          </a:p>
        </p:txBody>
      </p:sp>
      <p:pic>
        <p:nvPicPr>
          <p:cNvPr id="742" name="Google Shape;742;g2d524315979_0_81"/>
          <p:cNvPicPr preferRelativeResize="0"/>
          <p:nvPr/>
        </p:nvPicPr>
        <p:blipFill>
          <a:blip r:embed="rId4">
            <a:alphaModFix/>
          </a:blip>
          <a:stretch>
            <a:fillRect/>
          </a:stretch>
        </p:blipFill>
        <p:spPr>
          <a:xfrm>
            <a:off x="890188" y="1971473"/>
            <a:ext cx="10266774" cy="8359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2d524315979_0_108"/>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g2d524315979_0_108"/>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Eficiencia de las ventas</a:t>
            </a:r>
            <a:endParaRPr/>
          </a:p>
        </p:txBody>
      </p:sp>
      <p:sp>
        <p:nvSpPr>
          <p:cNvPr id="749" name="Google Shape;749;g2d524315979_0_108"/>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750" name="Google Shape;750;g2d524315979_0_108"/>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751" name="Google Shape;751;g2d524315979_0_108"/>
          <p:cNvGrpSpPr/>
          <p:nvPr/>
        </p:nvGrpSpPr>
        <p:grpSpPr>
          <a:xfrm rot="3614490">
            <a:off x="15642094" y="3305434"/>
            <a:ext cx="6062035" cy="513763"/>
            <a:chOff x="0" y="-38100"/>
            <a:chExt cx="3139792" cy="266100"/>
          </a:xfrm>
        </p:grpSpPr>
        <p:sp>
          <p:nvSpPr>
            <p:cNvPr id="752" name="Google Shape;752;g2d524315979_0_108"/>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g2d524315979_0_108"/>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54" name="Google Shape;754;g2d524315979_0_108"/>
          <p:cNvGrpSpPr/>
          <p:nvPr/>
        </p:nvGrpSpPr>
        <p:grpSpPr>
          <a:xfrm rot="-1795516">
            <a:off x="17264789" y="-2296447"/>
            <a:ext cx="3826012" cy="3918741"/>
            <a:chOff x="0" y="-38100"/>
            <a:chExt cx="830765" cy="850900"/>
          </a:xfrm>
        </p:grpSpPr>
        <p:sp>
          <p:nvSpPr>
            <p:cNvPr id="755" name="Google Shape;755;g2d524315979_0_10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g2d524315979_0_108"/>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57" name="Google Shape;757;g2d524315979_0_108"/>
          <p:cNvGrpSpPr/>
          <p:nvPr/>
        </p:nvGrpSpPr>
        <p:grpSpPr>
          <a:xfrm rot="3614490">
            <a:off x="14299053" y="1425186"/>
            <a:ext cx="7586132" cy="513763"/>
            <a:chOff x="0" y="-38100"/>
            <a:chExt cx="3929188" cy="266100"/>
          </a:xfrm>
        </p:grpSpPr>
        <p:sp>
          <p:nvSpPr>
            <p:cNvPr id="758" name="Google Shape;758;g2d524315979_0_108"/>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g2d524315979_0_108"/>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60" name="Google Shape;760;g2d524315979_0_108"/>
          <p:cNvGrpSpPr/>
          <p:nvPr/>
        </p:nvGrpSpPr>
        <p:grpSpPr>
          <a:xfrm rot="-3617492">
            <a:off x="-2915547" y="-2343708"/>
            <a:ext cx="3826045" cy="3918776"/>
            <a:chOff x="0" y="-38100"/>
            <a:chExt cx="830765" cy="850900"/>
          </a:xfrm>
        </p:grpSpPr>
        <p:sp>
          <p:nvSpPr>
            <p:cNvPr id="761" name="Google Shape;761;g2d524315979_0_10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g2d524315979_0_108"/>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63" name="Google Shape;763;g2d524315979_0_108"/>
          <p:cNvGrpSpPr/>
          <p:nvPr/>
        </p:nvGrpSpPr>
        <p:grpSpPr>
          <a:xfrm rot="7182724">
            <a:off x="-2426255" y="2756406"/>
            <a:ext cx="4800106" cy="527665"/>
            <a:chOff x="0" y="-38100"/>
            <a:chExt cx="2357911" cy="259200"/>
          </a:xfrm>
        </p:grpSpPr>
        <p:sp>
          <p:nvSpPr>
            <p:cNvPr id="764" name="Google Shape;764;g2d524315979_0_108"/>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g2d524315979_0_108"/>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66" name="Google Shape;766;g2d524315979_0_108"/>
          <p:cNvGrpSpPr/>
          <p:nvPr/>
        </p:nvGrpSpPr>
        <p:grpSpPr>
          <a:xfrm rot="7182654">
            <a:off x="-3458253" y="1398054"/>
            <a:ext cx="7451099" cy="504202"/>
            <a:chOff x="0" y="-38100"/>
            <a:chExt cx="3830457" cy="259200"/>
          </a:xfrm>
        </p:grpSpPr>
        <p:sp>
          <p:nvSpPr>
            <p:cNvPr id="767" name="Google Shape;767;g2d524315979_0_108"/>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g2d524315979_0_108"/>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69" name="Google Shape;769;g2d524315979_0_108"/>
          <p:cNvSpPr txBox="1"/>
          <p:nvPr/>
        </p:nvSpPr>
        <p:spPr>
          <a:xfrm>
            <a:off x="10311388" y="3407192"/>
            <a:ext cx="7868700" cy="51706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Patrones Principales: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Mayor eficiencia en ventas bajas (0-2000 botellas)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Picos de eficiencia hasta 3500 para ventas pequeñas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Eficiencia decrece con mayor volumen de botellas</a:t>
            </a:r>
            <a:endParaRPr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Hallazgos: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Productos de bajo volumen → alta eficiencia</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A mayor volumen → menor eficiencia</a:t>
            </a:r>
            <a:endParaRPr dirty="0">
              <a:latin typeface="Poppins" panose="00000500000000000000" pitchFamily="2" charset="0"/>
              <a:cs typeface="Poppins" panose="00000500000000000000" pitchFamily="2" charset="0"/>
            </a:endParaRPr>
          </a:p>
          <a:p>
            <a:pPr marL="457200" marR="0" lvl="0" indent="0" algn="l" rtl="0">
              <a:spcBef>
                <a:spcPts val="0"/>
              </a:spcBef>
              <a:spcAft>
                <a:spcPts val="0"/>
              </a:spcAft>
              <a:buNone/>
            </a:pPr>
            <a:endParaRPr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endParaRPr dirty="0">
              <a:latin typeface="Poppins" panose="00000500000000000000" pitchFamily="2" charset="0"/>
              <a:cs typeface="Poppins" panose="00000500000000000000" pitchFamily="2" charset="0"/>
            </a:endParaRPr>
          </a:p>
        </p:txBody>
      </p:sp>
      <p:pic>
        <p:nvPicPr>
          <p:cNvPr id="770" name="Google Shape;770;g2d524315979_0_108"/>
          <p:cNvPicPr preferRelativeResize="0"/>
          <p:nvPr/>
        </p:nvPicPr>
        <p:blipFill>
          <a:blip r:embed="rId4">
            <a:alphaModFix/>
          </a:blip>
          <a:stretch>
            <a:fillRect/>
          </a:stretch>
        </p:blipFill>
        <p:spPr>
          <a:xfrm>
            <a:off x="432300" y="2689776"/>
            <a:ext cx="9475541" cy="6033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2d524315979_0_135"/>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g2d524315979_0_135"/>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día de la semana</a:t>
            </a:r>
            <a:endParaRPr/>
          </a:p>
        </p:txBody>
      </p:sp>
      <p:sp>
        <p:nvSpPr>
          <p:cNvPr id="777" name="Google Shape;777;g2d524315979_0_135"/>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778" name="Google Shape;778;g2d524315979_0_135"/>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779" name="Google Shape;779;g2d524315979_0_135"/>
          <p:cNvGrpSpPr/>
          <p:nvPr/>
        </p:nvGrpSpPr>
        <p:grpSpPr>
          <a:xfrm rot="3614490">
            <a:off x="15642094" y="3305434"/>
            <a:ext cx="6062035" cy="513763"/>
            <a:chOff x="0" y="-38100"/>
            <a:chExt cx="3139792" cy="266100"/>
          </a:xfrm>
        </p:grpSpPr>
        <p:sp>
          <p:nvSpPr>
            <p:cNvPr id="780" name="Google Shape;780;g2d524315979_0_135"/>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g2d524315979_0_135"/>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82" name="Google Shape;782;g2d524315979_0_135"/>
          <p:cNvGrpSpPr/>
          <p:nvPr/>
        </p:nvGrpSpPr>
        <p:grpSpPr>
          <a:xfrm rot="-1795516">
            <a:off x="17264789" y="-2296447"/>
            <a:ext cx="3826012" cy="3918741"/>
            <a:chOff x="0" y="-38100"/>
            <a:chExt cx="830765" cy="850900"/>
          </a:xfrm>
        </p:grpSpPr>
        <p:sp>
          <p:nvSpPr>
            <p:cNvPr id="783" name="Google Shape;783;g2d524315979_0_13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g2d524315979_0_135"/>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85" name="Google Shape;785;g2d524315979_0_135"/>
          <p:cNvGrpSpPr/>
          <p:nvPr/>
        </p:nvGrpSpPr>
        <p:grpSpPr>
          <a:xfrm rot="3614490">
            <a:off x="14299053" y="1425186"/>
            <a:ext cx="7586132" cy="513763"/>
            <a:chOff x="0" y="-38100"/>
            <a:chExt cx="3929188" cy="266100"/>
          </a:xfrm>
        </p:grpSpPr>
        <p:sp>
          <p:nvSpPr>
            <p:cNvPr id="786" name="Google Shape;786;g2d524315979_0_135"/>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g2d524315979_0_135"/>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88" name="Google Shape;788;g2d524315979_0_135"/>
          <p:cNvGrpSpPr/>
          <p:nvPr/>
        </p:nvGrpSpPr>
        <p:grpSpPr>
          <a:xfrm rot="-3617492">
            <a:off x="-2915547" y="-2343708"/>
            <a:ext cx="3826045" cy="3918776"/>
            <a:chOff x="0" y="-38100"/>
            <a:chExt cx="830765" cy="850900"/>
          </a:xfrm>
        </p:grpSpPr>
        <p:sp>
          <p:nvSpPr>
            <p:cNvPr id="789" name="Google Shape;789;g2d524315979_0_13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g2d524315979_0_135"/>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91" name="Google Shape;791;g2d524315979_0_135"/>
          <p:cNvGrpSpPr/>
          <p:nvPr/>
        </p:nvGrpSpPr>
        <p:grpSpPr>
          <a:xfrm rot="7182724">
            <a:off x="-2426255" y="2756406"/>
            <a:ext cx="4800106" cy="527665"/>
            <a:chOff x="0" y="-38100"/>
            <a:chExt cx="2357911" cy="259200"/>
          </a:xfrm>
        </p:grpSpPr>
        <p:sp>
          <p:nvSpPr>
            <p:cNvPr id="792" name="Google Shape;792;g2d524315979_0_135"/>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g2d524315979_0_135"/>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794" name="Google Shape;794;g2d524315979_0_135"/>
          <p:cNvGrpSpPr/>
          <p:nvPr/>
        </p:nvGrpSpPr>
        <p:grpSpPr>
          <a:xfrm rot="7182654">
            <a:off x="-3458253" y="1398054"/>
            <a:ext cx="7451099" cy="504202"/>
            <a:chOff x="0" y="-38100"/>
            <a:chExt cx="3830457" cy="259200"/>
          </a:xfrm>
        </p:grpSpPr>
        <p:sp>
          <p:nvSpPr>
            <p:cNvPr id="795" name="Google Shape;795;g2d524315979_0_135"/>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g2d524315979_0_135"/>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797" name="Google Shape;797;g2d524315979_0_135"/>
          <p:cNvSpPr txBox="1"/>
          <p:nvPr/>
        </p:nvSpPr>
        <p:spPr>
          <a:xfrm>
            <a:off x="10919320" y="3450714"/>
            <a:ext cx="6699470" cy="4309800"/>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s-ES" sz="2800" b="1" dirty="0">
                <a:solidFill>
                  <a:schemeClr val="dk1"/>
                </a:solidFill>
                <a:latin typeface="Poppins"/>
                <a:ea typeface="Poppins"/>
                <a:cs typeface="Poppins"/>
                <a:sym typeface="Poppins"/>
              </a:rPr>
              <a:t>Patrón de Ventas:</a:t>
            </a:r>
            <a:endParaRPr dirty="0"/>
          </a:p>
          <a:p>
            <a:pPr marL="457200" marR="0" lvl="0" indent="-457200" algn="just"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Jueves: Mayor volumen (~$242)</a:t>
            </a:r>
            <a:endParaRPr dirty="0"/>
          </a:p>
          <a:p>
            <a:pPr marL="457200" marR="0" lvl="0" indent="-457200" algn="just"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Sábado: Nivel ligeramente bajo (~$112)</a:t>
            </a:r>
            <a:endParaRPr dirty="0"/>
          </a:p>
          <a:p>
            <a:pPr marL="457200" marR="0" lvl="0" indent="-457200" algn="just"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Se evidencia que los jueves tienen una gran cantidad de ventas. Lo que sugiere que hay algún factor externo o cultural que potencia las ventas en este día. Los demás días tienen ventas cercanas entre sí. </a:t>
            </a:r>
            <a:endParaRPr dirty="0"/>
          </a:p>
        </p:txBody>
      </p:sp>
      <p:pic>
        <p:nvPicPr>
          <p:cNvPr id="798" name="Google Shape;798;g2d524315979_0_135"/>
          <p:cNvPicPr preferRelativeResize="0"/>
          <p:nvPr/>
        </p:nvPicPr>
        <p:blipFill>
          <a:blip r:embed="rId4">
            <a:alphaModFix/>
          </a:blip>
          <a:stretch>
            <a:fillRect/>
          </a:stretch>
        </p:blipFill>
        <p:spPr>
          <a:xfrm>
            <a:off x="694655" y="2514218"/>
            <a:ext cx="10059051" cy="648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21"/>
          <p:cNvSpPr/>
          <p:nvPr/>
        </p:nvSpPr>
        <p:spPr>
          <a:xfrm>
            <a:off x="11643126" y="-148127"/>
            <a:ext cx="6739165" cy="10583243"/>
          </a:xfrm>
          <a:custGeom>
            <a:avLst/>
            <a:gdLst/>
            <a:ahLst/>
            <a:cxnLst/>
            <a:rect l="l" t="t" r="r" b="b"/>
            <a:pathLst>
              <a:path w="21004783" h="32986092" extrusionOk="0">
                <a:moveTo>
                  <a:pt x="3160014" y="0"/>
                </a:moveTo>
                <a:lnTo>
                  <a:pt x="0" y="9356090"/>
                </a:lnTo>
                <a:lnTo>
                  <a:pt x="13488924" y="32986092"/>
                </a:lnTo>
                <a:lnTo>
                  <a:pt x="21004783" y="32986092"/>
                </a:lnTo>
                <a:lnTo>
                  <a:pt x="21004783" y="0"/>
                </a:lnTo>
                <a:close/>
              </a:path>
            </a:pathLst>
          </a:custGeom>
          <a:blipFill rotWithShape="1">
            <a:blip r:embed="rId3">
              <a:alphaModFix/>
            </a:blip>
            <a:stretch>
              <a:fillRect l="-36937" r="-986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04" name="Google Shape;804;p21"/>
          <p:cNvGrpSpPr/>
          <p:nvPr/>
        </p:nvGrpSpPr>
        <p:grpSpPr>
          <a:xfrm>
            <a:off x="11283787" y="7901367"/>
            <a:ext cx="3142082" cy="2749321"/>
            <a:chOff x="0" y="0"/>
            <a:chExt cx="812800" cy="711200"/>
          </a:xfrm>
        </p:grpSpPr>
        <p:sp>
          <p:nvSpPr>
            <p:cNvPr id="805" name="Google Shape;805;p21"/>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21"/>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07" name="Google Shape;807;p21"/>
          <p:cNvGrpSpPr/>
          <p:nvPr/>
        </p:nvGrpSpPr>
        <p:grpSpPr>
          <a:xfrm rot="3614395">
            <a:off x="8046518" y="7898600"/>
            <a:ext cx="11058055" cy="936677"/>
            <a:chOff x="0" y="-38100"/>
            <a:chExt cx="3139792" cy="265958"/>
          </a:xfrm>
        </p:grpSpPr>
        <p:sp>
          <p:nvSpPr>
            <p:cNvPr id="808" name="Google Shape;808;p21"/>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21"/>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10" name="Google Shape;810;p21"/>
          <p:cNvGrpSpPr/>
          <p:nvPr/>
        </p:nvGrpSpPr>
        <p:grpSpPr>
          <a:xfrm rot="-4292735">
            <a:off x="6724145" y="-3084918"/>
            <a:ext cx="7601173" cy="4656785"/>
            <a:chOff x="0" y="-38100"/>
            <a:chExt cx="435643" cy="266892"/>
          </a:xfrm>
        </p:grpSpPr>
        <p:sp>
          <p:nvSpPr>
            <p:cNvPr id="811" name="Google Shape;811;p21"/>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21"/>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13" name="Google Shape;813;p21"/>
          <p:cNvGrpSpPr/>
          <p:nvPr/>
        </p:nvGrpSpPr>
        <p:grpSpPr>
          <a:xfrm rot="3614395">
            <a:off x="5409025" y="4792066"/>
            <a:ext cx="14583244" cy="936677"/>
            <a:chOff x="0" y="-38100"/>
            <a:chExt cx="4140724" cy="265958"/>
          </a:xfrm>
        </p:grpSpPr>
        <p:sp>
          <p:nvSpPr>
            <p:cNvPr id="814" name="Google Shape;814;p21"/>
            <p:cNvSpPr/>
            <p:nvPr/>
          </p:nvSpPr>
          <p:spPr>
            <a:xfrm>
              <a:off x="0" y="0"/>
              <a:ext cx="4140724" cy="227858"/>
            </a:xfrm>
            <a:custGeom>
              <a:avLst/>
              <a:gdLst/>
              <a:ahLst/>
              <a:cxnLst/>
              <a:rect l="l" t="t" r="r" b="b"/>
              <a:pathLst>
                <a:path w="4140724" h="227858" extrusionOk="0">
                  <a:moveTo>
                    <a:pt x="3937524" y="0"/>
                  </a:moveTo>
                  <a:lnTo>
                    <a:pt x="0" y="0"/>
                  </a:lnTo>
                  <a:lnTo>
                    <a:pt x="203200" y="227858"/>
                  </a:lnTo>
                  <a:lnTo>
                    <a:pt x="4140724" y="227858"/>
                  </a:lnTo>
                  <a:lnTo>
                    <a:pt x="3937524"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21"/>
            <p:cNvSpPr txBox="1"/>
            <p:nvPr/>
          </p:nvSpPr>
          <p:spPr>
            <a:xfrm>
              <a:off x="101600" y="-38100"/>
              <a:ext cx="3937524"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16" name="Google Shape;816;p21"/>
          <p:cNvGrpSpPr/>
          <p:nvPr/>
        </p:nvGrpSpPr>
        <p:grpSpPr>
          <a:xfrm rot="-7180252">
            <a:off x="10459960" y="5975693"/>
            <a:ext cx="1329005" cy="641905"/>
            <a:chOff x="0" y="-38100"/>
            <a:chExt cx="812800" cy="392580"/>
          </a:xfrm>
        </p:grpSpPr>
        <p:sp>
          <p:nvSpPr>
            <p:cNvPr id="817" name="Google Shape;817;p21"/>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21"/>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19" name="Google Shape;819;p21"/>
          <p:cNvGrpSpPr/>
          <p:nvPr/>
        </p:nvGrpSpPr>
        <p:grpSpPr>
          <a:xfrm rot="-7180252">
            <a:off x="11095884" y="7093059"/>
            <a:ext cx="1329005" cy="641905"/>
            <a:chOff x="0" y="-38100"/>
            <a:chExt cx="812800" cy="392580"/>
          </a:xfrm>
        </p:grpSpPr>
        <p:sp>
          <p:nvSpPr>
            <p:cNvPr id="820" name="Google Shape;820;p21"/>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821;p21"/>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22" name="Google Shape;822;p21"/>
          <p:cNvSpPr txBox="1"/>
          <p:nvPr/>
        </p:nvSpPr>
        <p:spPr>
          <a:xfrm>
            <a:off x="2213481" y="5293707"/>
            <a:ext cx="8149927" cy="727507"/>
          </a:xfrm>
          <a:prstGeom prst="rect">
            <a:avLst/>
          </a:prstGeom>
          <a:noFill/>
          <a:ln>
            <a:noFill/>
          </a:ln>
        </p:spPr>
        <p:txBody>
          <a:bodyPr spcFirstLastPara="1" wrap="square" lIns="0" tIns="0" rIns="0" bIns="0" anchor="t" anchorCtr="0">
            <a:spAutoFit/>
          </a:bodyPr>
          <a:lstStyle/>
          <a:p>
            <a:pPr marL="0" marR="0" lvl="0" indent="0" algn="l" rtl="0">
              <a:lnSpc>
                <a:spcPct val="77030"/>
              </a:lnSpc>
              <a:spcBef>
                <a:spcPts val="0"/>
              </a:spcBef>
              <a:spcAft>
                <a:spcPts val="0"/>
              </a:spcAft>
              <a:buNone/>
            </a:pPr>
            <a:r>
              <a:rPr lang="es-ES" sz="6600" b="1">
                <a:solidFill>
                  <a:srgbClr val="000000"/>
                </a:solidFill>
                <a:latin typeface="Poppins"/>
                <a:ea typeface="Poppins"/>
                <a:cs typeface="Poppins"/>
                <a:sym typeface="Poppins"/>
              </a:rPr>
              <a:t>Condado JOHNSON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2d5227413d3_0_0"/>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g2d5227413d3_0_0"/>
          <p:cNvSpPr txBox="1"/>
          <p:nvPr/>
        </p:nvSpPr>
        <p:spPr>
          <a:xfrm>
            <a:off x="3493775" y="969310"/>
            <a:ext cx="108726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Temporal</a:t>
            </a:r>
            <a:endParaRPr/>
          </a:p>
        </p:txBody>
      </p:sp>
      <p:sp>
        <p:nvSpPr>
          <p:cNvPr id="829" name="Google Shape;829;g2d5227413d3_0_0"/>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830" name="Google Shape;830;g2d5227413d3_0_0"/>
          <p:cNvGrpSpPr/>
          <p:nvPr/>
        </p:nvGrpSpPr>
        <p:grpSpPr>
          <a:xfrm rot="3614490">
            <a:off x="15642094" y="3305434"/>
            <a:ext cx="6062035" cy="513763"/>
            <a:chOff x="0" y="-38100"/>
            <a:chExt cx="3139792" cy="266100"/>
          </a:xfrm>
        </p:grpSpPr>
        <p:sp>
          <p:nvSpPr>
            <p:cNvPr id="831" name="Google Shape;831;g2d5227413d3_0_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g2d5227413d3_0_0"/>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33" name="Google Shape;833;g2d5227413d3_0_0"/>
          <p:cNvGrpSpPr/>
          <p:nvPr/>
        </p:nvGrpSpPr>
        <p:grpSpPr>
          <a:xfrm rot="-1795516">
            <a:off x="17264789" y="-2296447"/>
            <a:ext cx="3826012" cy="3918741"/>
            <a:chOff x="0" y="-38100"/>
            <a:chExt cx="830765" cy="850900"/>
          </a:xfrm>
        </p:grpSpPr>
        <p:sp>
          <p:nvSpPr>
            <p:cNvPr id="834" name="Google Shape;834;g2d5227413d3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g2d5227413d3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36" name="Google Shape;836;g2d5227413d3_0_0"/>
          <p:cNvGrpSpPr/>
          <p:nvPr/>
        </p:nvGrpSpPr>
        <p:grpSpPr>
          <a:xfrm rot="3614490">
            <a:off x="14299053" y="1425186"/>
            <a:ext cx="7586132" cy="513763"/>
            <a:chOff x="0" y="-38100"/>
            <a:chExt cx="3929188" cy="266100"/>
          </a:xfrm>
        </p:grpSpPr>
        <p:sp>
          <p:nvSpPr>
            <p:cNvPr id="837" name="Google Shape;837;g2d5227413d3_0_0"/>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g2d5227413d3_0_0"/>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39" name="Google Shape;839;g2d5227413d3_0_0"/>
          <p:cNvGrpSpPr/>
          <p:nvPr/>
        </p:nvGrpSpPr>
        <p:grpSpPr>
          <a:xfrm rot="-3617492">
            <a:off x="-2915547" y="-2343708"/>
            <a:ext cx="3826045" cy="3918776"/>
            <a:chOff x="0" y="-38100"/>
            <a:chExt cx="830765" cy="850900"/>
          </a:xfrm>
        </p:grpSpPr>
        <p:sp>
          <p:nvSpPr>
            <p:cNvPr id="840" name="Google Shape;840;g2d5227413d3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841;g2d5227413d3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42" name="Google Shape;842;g2d5227413d3_0_0"/>
          <p:cNvGrpSpPr/>
          <p:nvPr/>
        </p:nvGrpSpPr>
        <p:grpSpPr>
          <a:xfrm rot="7182724">
            <a:off x="-2426255" y="2756406"/>
            <a:ext cx="4800106" cy="527665"/>
            <a:chOff x="0" y="-38100"/>
            <a:chExt cx="2357911" cy="259200"/>
          </a:xfrm>
        </p:grpSpPr>
        <p:sp>
          <p:nvSpPr>
            <p:cNvPr id="843" name="Google Shape;843;g2d5227413d3_0_0"/>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4" name="Google Shape;844;g2d5227413d3_0_0"/>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45" name="Google Shape;845;g2d5227413d3_0_0"/>
          <p:cNvGrpSpPr/>
          <p:nvPr/>
        </p:nvGrpSpPr>
        <p:grpSpPr>
          <a:xfrm rot="7182654">
            <a:off x="-3458253" y="1398054"/>
            <a:ext cx="7451099" cy="504202"/>
            <a:chOff x="0" y="-38100"/>
            <a:chExt cx="3830457" cy="259200"/>
          </a:xfrm>
        </p:grpSpPr>
        <p:sp>
          <p:nvSpPr>
            <p:cNvPr id="846" name="Google Shape;846;g2d5227413d3_0_0"/>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847;g2d5227413d3_0_0"/>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48" name="Google Shape;848;g2d5227413d3_0_0"/>
          <p:cNvSpPr txBox="1"/>
          <p:nvPr/>
        </p:nvSpPr>
        <p:spPr>
          <a:xfrm>
            <a:off x="11211509" y="2263350"/>
            <a:ext cx="7330200" cy="6726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endParaRPr dirty="0"/>
          </a:p>
          <a:p>
            <a:pPr marL="0" lvl="0" indent="0" algn="l" rtl="0">
              <a:lnSpc>
                <a:spcPct val="150000"/>
              </a:lnSpc>
              <a:spcBef>
                <a:spcPts val="0"/>
              </a:spcBef>
              <a:spcAft>
                <a:spcPts val="0"/>
              </a:spcAft>
              <a:buNone/>
            </a:pPr>
            <a:r>
              <a:rPr lang="es-ES" sz="2600" dirty="0">
                <a:solidFill>
                  <a:schemeClr val="dk1"/>
                </a:solidFill>
                <a:latin typeface="Poppins"/>
                <a:ea typeface="Poppins"/>
                <a:cs typeface="Poppins"/>
                <a:sym typeface="Poppins"/>
              </a:rPr>
              <a:t>Tendencias:</a:t>
            </a:r>
            <a:endParaRPr dirty="0">
              <a:solidFill>
                <a:schemeClr val="dk1"/>
              </a:solidFill>
            </a:endParaRPr>
          </a:p>
          <a:p>
            <a:pPr marL="457200" lvl="0" indent="-457200" algn="l" rtl="0">
              <a:lnSpc>
                <a:spcPct val="150000"/>
              </a:lnSpc>
              <a:spcBef>
                <a:spcPts val="0"/>
              </a:spcBef>
              <a:spcAft>
                <a:spcPts val="0"/>
              </a:spcAft>
              <a:buClr>
                <a:schemeClr val="dk1"/>
              </a:buClr>
              <a:buSzPts val="2600"/>
              <a:buChar char="•"/>
            </a:pPr>
            <a:r>
              <a:rPr lang="es-ES" sz="2600" dirty="0">
                <a:solidFill>
                  <a:schemeClr val="dk1"/>
                </a:solidFill>
                <a:latin typeface="Poppins"/>
                <a:ea typeface="Poppins"/>
                <a:cs typeface="Poppins"/>
                <a:sym typeface="Poppins"/>
              </a:rPr>
              <a:t>Crecimiento inestable: $5.5M → $2.4M+</a:t>
            </a:r>
            <a:endParaRPr dirty="0">
              <a:solidFill>
                <a:schemeClr val="dk1"/>
              </a:solidFill>
            </a:endParaRPr>
          </a:p>
          <a:p>
            <a:pPr marL="0" lvl="0" indent="0" algn="l" rtl="0">
              <a:lnSpc>
                <a:spcPct val="150000"/>
              </a:lnSpc>
              <a:spcBef>
                <a:spcPts val="0"/>
              </a:spcBef>
              <a:spcAft>
                <a:spcPts val="0"/>
              </a:spcAft>
              <a:buNone/>
            </a:pPr>
            <a:r>
              <a:rPr lang="es-ES" sz="2600" dirty="0">
                <a:solidFill>
                  <a:schemeClr val="dk1"/>
                </a:solidFill>
                <a:latin typeface="Poppins"/>
                <a:ea typeface="Poppins"/>
                <a:cs typeface="Poppins"/>
                <a:sym typeface="Poppins"/>
              </a:rPr>
              <a:t>Estacionalidad:</a:t>
            </a:r>
            <a:endParaRPr dirty="0">
              <a:solidFill>
                <a:schemeClr val="dk1"/>
              </a:solidFill>
            </a:endParaRPr>
          </a:p>
          <a:p>
            <a:pPr marL="457200" lvl="0" indent="-457200" algn="l" rtl="0">
              <a:lnSpc>
                <a:spcPct val="150000"/>
              </a:lnSpc>
              <a:spcBef>
                <a:spcPts val="0"/>
              </a:spcBef>
              <a:spcAft>
                <a:spcPts val="0"/>
              </a:spcAft>
              <a:buClr>
                <a:schemeClr val="dk1"/>
              </a:buClr>
              <a:buSzPts val="2600"/>
              <a:buChar char="•"/>
            </a:pPr>
            <a:r>
              <a:rPr lang="es-ES" sz="2600" dirty="0">
                <a:solidFill>
                  <a:schemeClr val="dk1"/>
                </a:solidFill>
                <a:latin typeface="Poppins"/>
                <a:ea typeface="Poppins"/>
                <a:cs typeface="Poppins"/>
                <a:sym typeface="Poppins"/>
              </a:rPr>
              <a:t>Picos: Jul</a:t>
            </a:r>
            <a:endParaRPr dirty="0">
              <a:solidFill>
                <a:schemeClr val="dk1"/>
              </a:solidFill>
            </a:endParaRPr>
          </a:p>
          <a:p>
            <a:pPr marL="457200" lvl="0" indent="-457200" algn="l" rtl="0">
              <a:lnSpc>
                <a:spcPct val="150000"/>
              </a:lnSpc>
              <a:spcBef>
                <a:spcPts val="0"/>
              </a:spcBef>
              <a:spcAft>
                <a:spcPts val="0"/>
              </a:spcAft>
              <a:buClr>
                <a:schemeClr val="dk1"/>
              </a:buClr>
              <a:buSzPts val="2600"/>
              <a:buChar char="•"/>
            </a:pPr>
            <a:r>
              <a:rPr lang="es-ES" sz="2600" dirty="0">
                <a:solidFill>
                  <a:schemeClr val="dk1"/>
                </a:solidFill>
                <a:latin typeface="Poppins"/>
                <a:ea typeface="Poppins"/>
                <a:cs typeface="Poppins"/>
                <a:sym typeface="Poppins"/>
              </a:rPr>
              <a:t>Valles: Dic</a:t>
            </a:r>
            <a:endParaRPr dirty="0">
              <a:solidFill>
                <a:schemeClr val="dk1"/>
              </a:solidFill>
            </a:endParaRPr>
          </a:p>
          <a:p>
            <a:pPr marL="0" lvl="0" indent="0" algn="l" rtl="0">
              <a:lnSpc>
                <a:spcPct val="150000"/>
              </a:lnSpc>
              <a:spcBef>
                <a:spcPts val="0"/>
              </a:spcBef>
              <a:spcAft>
                <a:spcPts val="0"/>
              </a:spcAft>
              <a:buNone/>
            </a:pPr>
            <a:r>
              <a:rPr lang="es-ES" sz="2600" dirty="0">
                <a:solidFill>
                  <a:schemeClr val="dk1"/>
                </a:solidFill>
                <a:latin typeface="Poppins"/>
                <a:ea typeface="Poppins"/>
                <a:cs typeface="Poppins"/>
                <a:sym typeface="Poppins"/>
              </a:rPr>
              <a:t>COVID &amp; Post:</a:t>
            </a:r>
            <a:endParaRPr dirty="0">
              <a:solidFill>
                <a:schemeClr val="dk1"/>
              </a:solidFill>
            </a:endParaRPr>
          </a:p>
          <a:p>
            <a:pPr marL="457200" lvl="0" indent="-393700" algn="l" rtl="0">
              <a:lnSpc>
                <a:spcPct val="150000"/>
              </a:lnSpc>
              <a:spcBef>
                <a:spcPts val="0"/>
              </a:spcBef>
              <a:spcAft>
                <a:spcPts val="0"/>
              </a:spcAft>
              <a:buClr>
                <a:schemeClr val="dk1"/>
              </a:buClr>
              <a:buSzPts val="2600"/>
              <a:buChar char="•"/>
            </a:pPr>
            <a:r>
              <a:rPr lang="es-ES" sz="2600" dirty="0">
                <a:solidFill>
                  <a:schemeClr val="dk1"/>
                </a:solidFill>
                <a:latin typeface="Poppins"/>
                <a:ea typeface="Poppins"/>
                <a:cs typeface="Poppins"/>
                <a:sym typeface="Poppins"/>
              </a:rPr>
              <a:t>Aumento en ventas de licor en el 2020</a:t>
            </a:r>
            <a:endParaRPr sz="2600" dirty="0">
              <a:solidFill>
                <a:schemeClr val="dk1"/>
              </a:solidFill>
              <a:latin typeface="Poppins"/>
              <a:ea typeface="Poppins"/>
              <a:cs typeface="Poppins"/>
              <a:sym typeface="Poppins"/>
            </a:endParaRPr>
          </a:p>
          <a:p>
            <a:pPr marL="457200" lvl="0" indent="-393700" algn="l" rtl="0">
              <a:lnSpc>
                <a:spcPct val="150000"/>
              </a:lnSpc>
              <a:spcBef>
                <a:spcPts val="0"/>
              </a:spcBef>
              <a:spcAft>
                <a:spcPts val="0"/>
              </a:spcAft>
              <a:buClr>
                <a:schemeClr val="dk1"/>
              </a:buClr>
              <a:buSzPts val="2600"/>
              <a:buFont typeface="Poppins"/>
              <a:buChar char="•"/>
            </a:pPr>
            <a:r>
              <a:rPr lang="es-ES" sz="2600" dirty="0">
                <a:solidFill>
                  <a:schemeClr val="dk1"/>
                </a:solidFill>
                <a:latin typeface="Poppins"/>
                <a:ea typeface="Poppins"/>
                <a:cs typeface="Poppins"/>
                <a:sym typeface="Poppins"/>
              </a:rPr>
              <a:t>Disminución en el consumo de licor en el 2021.</a:t>
            </a:r>
            <a:endParaRPr sz="2600" dirty="0">
              <a:solidFill>
                <a:schemeClr val="dk1"/>
              </a:solidFill>
              <a:latin typeface="Poppins"/>
              <a:ea typeface="Poppins"/>
              <a:cs typeface="Poppins"/>
              <a:sym typeface="Poppins"/>
            </a:endParaRPr>
          </a:p>
          <a:p>
            <a:pPr marL="0" lvl="0" indent="0" algn="l" rtl="0">
              <a:lnSpc>
                <a:spcPct val="150000"/>
              </a:lnSpc>
              <a:spcBef>
                <a:spcPts val="0"/>
              </a:spcBef>
              <a:spcAft>
                <a:spcPts val="0"/>
              </a:spcAft>
              <a:buNone/>
            </a:pPr>
            <a:r>
              <a:rPr lang="es-ES" sz="2600" dirty="0">
                <a:solidFill>
                  <a:schemeClr val="dk1"/>
                </a:solidFill>
                <a:latin typeface="Poppins"/>
                <a:ea typeface="Poppins"/>
                <a:cs typeface="Poppins"/>
                <a:sym typeface="Poppins"/>
              </a:rPr>
              <a:t>Volatilidad:</a:t>
            </a:r>
            <a:endParaRPr dirty="0">
              <a:solidFill>
                <a:schemeClr val="dk1"/>
              </a:solidFill>
            </a:endParaRPr>
          </a:p>
          <a:p>
            <a:pPr marL="457200" lvl="0" indent="-393700" algn="l" rtl="0">
              <a:lnSpc>
                <a:spcPct val="150000"/>
              </a:lnSpc>
              <a:spcBef>
                <a:spcPts val="0"/>
              </a:spcBef>
              <a:spcAft>
                <a:spcPts val="0"/>
              </a:spcAft>
              <a:buClr>
                <a:schemeClr val="dk1"/>
              </a:buClr>
              <a:buSzPts val="2600"/>
              <a:buChar char="•"/>
            </a:pPr>
            <a:r>
              <a:rPr lang="es-ES" sz="2600" dirty="0">
                <a:solidFill>
                  <a:schemeClr val="dk1"/>
                </a:solidFill>
                <a:latin typeface="Poppins"/>
                <a:ea typeface="Poppins"/>
                <a:cs typeface="Poppins"/>
                <a:sym typeface="Poppins"/>
              </a:rPr>
              <a:t>Alta volatilidad reciente</a:t>
            </a:r>
            <a:endParaRPr sz="2600" dirty="0">
              <a:solidFill>
                <a:schemeClr val="dk1"/>
              </a:solidFill>
              <a:latin typeface="Poppins"/>
              <a:ea typeface="Poppins"/>
              <a:cs typeface="Poppins"/>
              <a:sym typeface="Poppins"/>
            </a:endParaRPr>
          </a:p>
        </p:txBody>
      </p:sp>
      <p:pic>
        <p:nvPicPr>
          <p:cNvPr id="849" name="Google Shape;849;g2d5227413d3_0_0"/>
          <p:cNvPicPr preferRelativeResize="0"/>
          <p:nvPr/>
        </p:nvPicPr>
        <p:blipFill>
          <a:blip r:embed="rId4">
            <a:alphaModFix/>
          </a:blip>
          <a:stretch>
            <a:fillRect/>
          </a:stretch>
        </p:blipFill>
        <p:spPr>
          <a:xfrm>
            <a:off x="435425" y="2675050"/>
            <a:ext cx="10317525" cy="622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2d525088810_0_0"/>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855;g2d525088810_0_0"/>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tiendas</a:t>
            </a:r>
            <a:endParaRPr/>
          </a:p>
        </p:txBody>
      </p:sp>
      <p:sp>
        <p:nvSpPr>
          <p:cNvPr id="856" name="Google Shape;856;g2d525088810_0_0"/>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857" name="Google Shape;857;g2d525088810_0_0"/>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858" name="Google Shape;858;g2d525088810_0_0"/>
          <p:cNvGrpSpPr/>
          <p:nvPr/>
        </p:nvGrpSpPr>
        <p:grpSpPr>
          <a:xfrm rot="3614490">
            <a:off x="15642094" y="3305434"/>
            <a:ext cx="6062035" cy="513763"/>
            <a:chOff x="0" y="-38100"/>
            <a:chExt cx="3139792" cy="266100"/>
          </a:xfrm>
        </p:grpSpPr>
        <p:sp>
          <p:nvSpPr>
            <p:cNvPr id="859" name="Google Shape;859;g2d525088810_0_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g2d525088810_0_0"/>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61" name="Google Shape;861;g2d525088810_0_0"/>
          <p:cNvGrpSpPr/>
          <p:nvPr/>
        </p:nvGrpSpPr>
        <p:grpSpPr>
          <a:xfrm rot="-1795516">
            <a:off x="17264789" y="-2296447"/>
            <a:ext cx="3826012" cy="3918741"/>
            <a:chOff x="0" y="-38100"/>
            <a:chExt cx="830765" cy="850900"/>
          </a:xfrm>
        </p:grpSpPr>
        <p:sp>
          <p:nvSpPr>
            <p:cNvPr id="862" name="Google Shape;862;g2d525088810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g2d525088810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64" name="Google Shape;864;g2d525088810_0_0"/>
          <p:cNvGrpSpPr/>
          <p:nvPr/>
        </p:nvGrpSpPr>
        <p:grpSpPr>
          <a:xfrm rot="3614490">
            <a:off x="14299053" y="1425186"/>
            <a:ext cx="7586132" cy="513763"/>
            <a:chOff x="0" y="-38100"/>
            <a:chExt cx="3929188" cy="266100"/>
          </a:xfrm>
        </p:grpSpPr>
        <p:sp>
          <p:nvSpPr>
            <p:cNvPr id="865" name="Google Shape;865;g2d525088810_0_0"/>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g2d525088810_0_0"/>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67" name="Google Shape;867;g2d525088810_0_0"/>
          <p:cNvGrpSpPr/>
          <p:nvPr/>
        </p:nvGrpSpPr>
        <p:grpSpPr>
          <a:xfrm rot="-3617492">
            <a:off x="-2915547" y="-2343708"/>
            <a:ext cx="3826045" cy="3918776"/>
            <a:chOff x="0" y="-38100"/>
            <a:chExt cx="830765" cy="850900"/>
          </a:xfrm>
        </p:grpSpPr>
        <p:sp>
          <p:nvSpPr>
            <p:cNvPr id="868" name="Google Shape;868;g2d525088810_0_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869;g2d525088810_0_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70" name="Google Shape;870;g2d525088810_0_0"/>
          <p:cNvGrpSpPr/>
          <p:nvPr/>
        </p:nvGrpSpPr>
        <p:grpSpPr>
          <a:xfrm rot="7182724">
            <a:off x="-2426255" y="2756406"/>
            <a:ext cx="4800106" cy="527665"/>
            <a:chOff x="0" y="-38100"/>
            <a:chExt cx="2357911" cy="259200"/>
          </a:xfrm>
        </p:grpSpPr>
        <p:sp>
          <p:nvSpPr>
            <p:cNvPr id="871" name="Google Shape;871;g2d525088810_0_0"/>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g2d525088810_0_0"/>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73" name="Google Shape;873;g2d525088810_0_0"/>
          <p:cNvGrpSpPr/>
          <p:nvPr/>
        </p:nvGrpSpPr>
        <p:grpSpPr>
          <a:xfrm rot="7182654">
            <a:off x="-3458253" y="1398054"/>
            <a:ext cx="7451099" cy="504202"/>
            <a:chOff x="0" y="-38100"/>
            <a:chExt cx="3830457" cy="259200"/>
          </a:xfrm>
        </p:grpSpPr>
        <p:sp>
          <p:nvSpPr>
            <p:cNvPr id="874" name="Google Shape;874;g2d525088810_0_0"/>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g2d525088810_0_0"/>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876" name="Google Shape;876;g2d525088810_0_0"/>
          <p:cNvSpPr txBox="1"/>
          <p:nvPr/>
        </p:nvSpPr>
        <p:spPr>
          <a:xfrm>
            <a:off x="10067163" y="2945594"/>
            <a:ext cx="7535100" cy="5910600"/>
          </a:xfrm>
          <a:prstGeom prst="rect">
            <a:avLst/>
          </a:prstGeom>
          <a:noFill/>
          <a:ln>
            <a:noFill/>
          </a:ln>
        </p:spPr>
        <p:txBody>
          <a:bodyPr spcFirstLastPara="1" wrap="square" lIns="91425" tIns="45700" rIns="91425" bIns="45700" anchor="t" anchorCtr="0">
            <a:spAutoFit/>
          </a:bodyPr>
          <a:lstStyle/>
          <a:p>
            <a:pPr marL="0" marR="0" lvl="0" indent="-165100" algn="just" rtl="0">
              <a:spcBef>
                <a:spcPts val="0"/>
              </a:spcBef>
              <a:spcAft>
                <a:spcPts val="0"/>
              </a:spcAft>
              <a:buClr>
                <a:schemeClr val="dk1"/>
              </a:buClr>
              <a:buSzPts val="2600"/>
              <a:buFont typeface="Calibri"/>
              <a:buAutoNum type="arabicPeriod"/>
            </a:pPr>
            <a:r>
              <a:rPr lang="es-ES" sz="2600" b="1">
                <a:solidFill>
                  <a:schemeClr val="dk1"/>
                </a:solidFill>
                <a:latin typeface="Poppins"/>
                <a:ea typeface="Poppins"/>
                <a:cs typeface="Poppins"/>
                <a:sym typeface="Poppins"/>
              </a:rPr>
              <a:t>Dominancia del Mercado:</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Hay una tienda que lidera (HY-VEE WINE AND SPIRITS) con ventas sobre $8.1M, y dos tiendas que le siguen (HY-VEE FOOD STORE, COSTCO WHOLESALE #1111) con ventas sobre $4.3M cada una.</a:t>
            </a:r>
            <a:endParaRPr sz="2600">
              <a:solidFill>
                <a:schemeClr val="dk1"/>
              </a:solidFill>
              <a:latin typeface="Poppins"/>
              <a:ea typeface="Poppins"/>
              <a:cs typeface="Poppins"/>
              <a:sym typeface="Poppins"/>
            </a:endParaRPr>
          </a:p>
          <a:p>
            <a:pPr marL="457200" marR="0" lvl="0" indent="0" algn="just" rtl="0">
              <a:spcBef>
                <a:spcPts val="0"/>
              </a:spcBef>
              <a:spcAft>
                <a:spcPts val="0"/>
              </a:spcAft>
              <a:buNone/>
            </a:pPr>
            <a:endParaRPr/>
          </a:p>
          <a:p>
            <a:pPr marL="0" marR="0" lvl="0" indent="-165100" algn="just" rtl="0">
              <a:spcBef>
                <a:spcPts val="0"/>
              </a:spcBef>
              <a:spcAft>
                <a:spcPts val="0"/>
              </a:spcAft>
              <a:buClr>
                <a:schemeClr val="dk1"/>
              </a:buClr>
              <a:buSzPts val="2600"/>
              <a:buFont typeface="Calibri"/>
              <a:buAutoNum type="arabicPeriod" startAt="2"/>
            </a:pPr>
            <a:r>
              <a:rPr lang="es-ES" sz="2600" b="1">
                <a:solidFill>
                  <a:schemeClr val="dk1"/>
                </a:solidFill>
                <a:latin typeface="Poppins"/>
                <a:ea typeface="Poppins"/>
                <a:cs typeface="Poppins"/>
                <a:sym typeface="Poppins"/>
              </a:rPr>
              <a:t>Presencia de Cadenas:</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HY-VEE es el jugador dominante con múltiples tiendas en el top 8.</a:t>
            </a:r>
            <a:endParaRPr/>
          </a:p>
          <a:p>
            <a:pPr marL="0" marR="0" lvl="0" indent="-165100" algn="just" rtl="0">
              <a:spcBef>
                <a:spcPts val="0"/>
              </a:spcBef>
              <a:spcAft>
                <a:spcPts val="0"/>
              </a:spcAft>
              <a:buClr>
                <a:schemeClr val="dk1"/>
              </a:buClr>
              <a:buSzPts val="2600"/>
              <a:buFont typeface="Calibri"/>
              <a:buAutoNum type="arabicPeriod" startAt="3"/>
            </a:pPr>
            <a:r>
              <a:rPr lang="es-ES" sz="2600" b="1">
                <a:solidFill>
                  <a:schemeClr val="dk1"/>
                </a:solidFill>
                <a:latin typeface="Poppins"/>
                <a:ea typeface="Poppins"/>
                <a:cs typeface="Poppins"/>
                <a:sym typeface="Poppins"/>
              </a:rPr>
              <a:t>Grandes ventas en la capital:</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Se observa que las ventas y las tiendas más rentables en este condado, se concentran principalmente en dos ciudades, Iowa City y Coralville.</a:t>
            </a:r>
            <a:r>
              <a:rPr lang="es-ES"/>
              <a:t> </a:t>
            </a:r>
            <a:endParaRPr/>
          </a:p>
        </p:txBody>
      </p:sp>
      <p:pic>
        <p:nvPicPr>
          <p:cNvPr id="877" name="Google Shape;877;g2d525088810_0_0"/>
          <p:cNvPicPr preferRelativeResize="0"/>
          <p:nvPr/>
        </p:nvPicPr>
        <p:blipFill>
          <a:blip r:embed="rId4">
            <a:alphaModFix/>
          </a:blip>
          <a:stretch>
            <a:fillRect/>
          </a:stretch>
        </p:blipFill>
        <p:spPr>
          <a:xfrm>
            <a:off x="632350" y="2248288"/>
            <a:ext cx="9410700" cy="804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p:nvPr/>
        </p:nvSpPr>
        <p:spPr>
          <a:xfrm>
            <a:off x="-72906" y="-114491"/>
            <a:ext cx="6696368" cy="10515971"/>
          </a:xfrm>
          <a:custGeom>
            <a:avLst/>
            <a:gdLst/>
            <a:ahLst/>
            <a:cxnLst/>
            <a:rect l="l" t="t" r="r" b="b"/>
            <a:pathLst>
              <a:path w="21004912" h="32986092" extrusionOk="0">
                <a:moveTo>
                  <a:pt x="0" y="0"/>
                </a:moveTo>
                <a:lnTo>
                  <a:pt x="0" y="32986092"/>
                </a:lnTo>
                <a:lnTo>
                  <a:pt x="7515860" y="32986092"/>
                </a:lnTo>
                <a:lnTo>
                  <a:pt x="21004912" y="9356090"/>
                </a:lnTo>
                <a:lnTo>
                  <a:pt x="17844897" y="0"/>
                </a:lnTo>
                <a:close/>
              </a:path>
            </a:pathLst>
          </a:custGeom>
          <a:blipFill rotWithShape="1">
            <a:blip r:embed="rId3">
              <a:alphaModFix/>
            </a:blip>
            <a:stretch>
              <a:fillRect l="-81029" r="-544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3" name="Google Shape;143;p3"/>
          <p:cNvGrpSpPr/>
          <p:nvPr/>
        </p:nvGrpSpPr>
        <p:grpSpPr>
          <a:xfrm>
            <a:off x="3657428" y="8613038"/>
            <a:ext cx="3389448" cy="2965767"/>
            <a:chOff x="0" y="0"/>
            <a:chExt cx="812800" cy="711200"/>
          </a:xfrm>
        </p:grpSpPr>
        <p:sp>
          <p:nvSpPr>
            <p:cNvPr id="144" name="Google Shape;144;p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3"/>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6" name="Google Shape;146;p3"/>
          <p:cNvGrpSpPr/>
          <p:nvPr/>
        </p:nvGrpSpPr>
        <p:grpSpPr>
          <a:xfrm rot="7174198">
            <a:off x="6401814" y="6479690"/>
            <a:ext cx="1468479" cy="682450"/>
            <a:chOff x="0" y="-38100"/>
            <a:chExt cx="812800" cy="377735"/>
          </a:xfrm>
        </p:grpSpPr>
        <p:sp>
          <p:nvSpPr>
            <p:cNvPr id="147" name="Google Shape;147;p3"/>
            <p:cNvSpPr/>
            <p:nvPr/>
          </p:nvSpPr>
          <p:spPr>
            <a:xfrm>
              <a:off x="0" y="0"/>
              <a:ext cx="812800" cy="339635"/>
            </a:xfrm>
            <a:custGeom>
              <a:avLst/>
              <a:gdLst/>
              <a:ahLst/>
              <a:cxnLst/>
              <a:rect l="l" t="t" r="r" b="b"/>
              <a:pathLst>
                <a:path w="812800" h="339635" extrusionOk="0">
                  <a:moveTo>
                    <a:pt x="203200" y="0"/>
                  </a:moveTo>
                  <a:lnTo>
                    <a:pt x="812800" y="0"/>
                  </a:lnTo>
                  <a:lnTo>
                    <a:pt x="609600" y="339635"/>
                  </a:lnTo>
                  <a:lnTo>
                    <a:pt x="0" y="339635"/>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3"/>
            <p:cNvSpPr txBox="1"/>
            <p:nvPr/>
          </p:nvSpPr>
          <p:spPr>
            <a:xfrm>
              <a:off x="101600" y="-38100"/>
              <a:ext cx="609600" cy="3777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49" name="Google Shape;149;p3"/>
          <p:cNvGrpSpPr/>
          <p:nvPr/>
        </p:nvGrpSpPr>
        <p:grpSpPr>
          <a:xfrm rot="7174198">
            <a:off x="5702467" y="7694548"/>
            <a:ext cx="1468479" cy="682450"/>
            <a:chOff x="0" y="-38100"/>
            <a:chExt cx="812800" cy="377735"/>
          </a:xfrm>
        </p:grpSpPr>
        <p:sp>
          <p:nvSpPr>
            <p:cNvPr id="150" name="Google Shape;150;p3"/>
            <p:cNvSpPr/>
            <p:nvPr/>
          </p:nvSpPr>
          <p:spPr>
            <a:xfrm>
              <a:off x="0" y="0"/>
              <a:ext cx="812800" cy="339635"/>
            </a:xfrm>
            <a:custGeom>
              <a:avLst/>
              <a:gdLst/>
              <a:ahLst/>
              <a:cxnLst/>
              <a:rect l="l" t="t" r="r" b="b"/>
              <a:pathLst>
                <a:path w="812800" h="339635" extrusionOk="0">
                  <a:moveTo>
                    <a:pt x="203200" y="0"/>
                  </a:moveTo>
                  <a:lnTo>
                    <a:pt x="812800" y="0"/>
                  </a:lnTo>
                  <a:lnTo>
                    <a:pt x="609600" y="339635"/>
                  </a:lnTo>
                  <a:lnTo>
                    <a:pt x="0" y="339635"/>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3"/>
            <p:cNvSpPr txBox="1"/>
            <p:nvPr/>
          </p:nvSpPr>
          <p:spPr>
            <a:xfrm>
              <a:off x="101600" y="-38100"/>
              <a:ext cx="609600" cy="3777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2" name="Google Shape;152;p3"/>
          <p:cNvGrpSpPr/>
          <p:nvPr/>
        </p:nvGrpSpPr>
        <p:grpSpPr>
          <a:xfrm rot="7182689">
            <a:off x="286356" y="7648103"/>
            <a:ext cx="9765479" cy="1073016"/>
            <a:chOff x="0" y="-38100"/>
            <a:chExt cx="2357911" cy="259084"/>
          </a:xfrm>
        </p:grpSpPr>
        <p:sp>
          <p:nvSpPr>
            <p:cNvPr id="153" name="Google Shape;153;p3"/>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3"/>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 name="Google Shape;155;p3"/>
          <p:cNvGrpSpPr/>
          <p:nvPr/>
        </p:nvGrpSpPr>
        <p:grpSpPr>
          <a:xfrm rot="-3585562">
            <a:off x="2994012" y="-3065370"/>
            <a:ext cx="7176132" cy="4396389"/>
            <a:chOff x="0" y="-38100"/>
            <a:chExt cx="435643" cy="266892"/>
          </a:xfrm>
        </p:grpSpPr>
        <p:sp>
          <p:nvSpPr>
            <p:cNvPr id="156" name="Google Shape;156;p3"/>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3"/>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8" name="Google Shape;158;p3"/>
          <p:cNvGrpSpPr/>
          <p:nvPr/>
        </p:nvGrpSpPr>
        <p:grpSpPr>
          <a:xfrm rot="7182689">
            <a:off x="-1939770" y="4662227"/>
            <a:ext cx="15622064" cy="1056642"/>
            <a:chOff x="0" y="-38100"/>
            <a:chExt cx="3830457" cy="259084"/>
          </a:xfrm>
        </p:grpSpPr>
        <p:sp>
          <p:nvSpPr>
            <p:cNvPr id="159" name="Google Shape;159;p3"/>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3"/>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3"/>
          <p:cNvSpPr txBox="1"/>
          <p:nvPr/>
        </p:nvSpPr>
        <p:spPr>
          <a:xfrm>
            <a:off x="8376149" y="3623619"/>
            <a:ext cx="8968758" cy="4088427"/>
          </a:xfrm>
          <a:prstGeom prst="rect">
            <a:avLst/>
          </a:prstGeom>
          <a:noFill/>
          <a:ln>
            <a:noFill/>
          </a:ln>
        </p:spPr>
        <p:txBody>
          <a:bodyPr spcFirstLastPara="1" wrap="square" lIns="0" tIns="0" rIns="0" bIns="0" anchor="t" anchorCtr="0">
            <a:spAutoFit/>
          </a:bodyPr>
          <a:lstStyle/>
          <a:p>
            <a:pPr marL="457200" marR="0" lvl="0" indent="-457200" algn="just" rtl="0">
              <a:lnSpc>
                <a:spcPct val="150000"/>
              </a:lnSpc>
              <a:spcBef>
                <a:spcPts val="0"/>
              </a:spcBef>
              <a:spcAft>
                <a:spcPts val="0"/>
              </a:spcAft>
              <a:buClr>
                <a:srgbClr val="000000"/>
              </a:buClr>
              <a:buSzPts val="2999"/>
              <a:buFont typeface="Arial"/>
              <a:buChar char="•"/>
            </a:pPr>
            <a:r>
              <a:rPr lang="es-ES" sz="2999">
                <a:solidFill>
                  <a:srgbClr val="000000"/>
                </a:solidFill>
                <a:latin typeface="Poppins"/>
                <a:ea typeface="Poppins"/>
                <a:cs typeface="Poppins"/>
                <a:sym typeface="Poppins"/>
              </a:rPr>
              <a:t>Datos de compras de bebidas alcohólicas en Iowa</a:t>
            </a:r>
            <a:endParaRPr/>
          </a:p>
          <a:p>
            <a:pPr marL="457200" marR="0" lvl="0" indent="-457200" algn="just" rtl="0">
              <a:lnSpc>
                <a:spcPct val="150000"/>
              </a:lnSpc>
              <a:spcBef>
                <a:spcPts val="0"/>
              </a:spcBef>
              <a:spcAft>
                <a:spcPts val="0"/>
              </a:spcAft>
              <a:buClr>
                <a:srgbClr val="000000"/>
              </a:buClr>
              <a:buSzPts val="2999"/>
              <a:buFont typeface="Arial"/>
              <a:buChar char="•"/>
            </a:pPr>
            <a:r>
              <a:rPr lang="es-ES" sz="2999">
                <a:solidFill>
                  <a:srgbClr val="000000"/>
                </a:solidFill>
                <a:latin typeface="Poppins"/>
                <a:ea typeface="Poppins"/>
                <a:cs typeface="Poppins"/>
                <a:sym typeface="Poppins"/>
              </a:rPr>
              <a:t>Licencias Clase "E" (tiendas minoristas)</a:t>
            </a:r>
            <a:endParaRPr/>
          </a:p>
          <a:p>
            <a:pPr marL="457200" marR="0" lvl="0" indent="-457200" algn="just" rtl="0">
              <a:lnSpc>
                <a:spcPct val="150000"/>
              </a:lnSpc>
              <a:spcBef>
                <a:spcPts val="0"/>
              </a:spcBef>
              <a:spcAft>
                <a:spcPts val="0"/>
              </a:spcAft>
              <a:buClr>
                <a:srgbClr val="000000"/>
              </a:buClr>
              <a:buSzPts val="2999"/>
              <a:buFont typeface="Arial"/>
              <a:buChar char="•"/>
            </a:pPr>
            <a:r>
              <a:rPr lang="es-ES" sz="2999">
                <a:solidFill>
                  <a:srgbClr val="000000"/>
                </a:solidFill>
                <a:latin typeface="Poppins"/>
                <a:ea typeface="Poppins"/>
                <a:cs typeface="Poppins"/>
                <a:sym typeface="Poppins"/>
              </a:rPr>
              <a:t>Información detallada por producto y fecha</a:t>
            </a:r>
            <a:endParaRPr/>
          </a:p>
          <a:p>
            <a:pPr marL="457200" marR="0" lvl="0" indent="-457200" algn="just" rtl="0">
              <a:lnSpc>
                <a:spcPct val="150000"/>
              </a:lnSpc>
              <a:spcBef>
                <a:spcPts val="0"/>
              </a:spcBef>
              <a:spcAft>
                <a:spcPts val="0"/>
              </a:spcAft>
              <a:buClr>
                <a:srgbClr val="000000"/>
              </a:buClr>
              <a:buSzPts val="2999"/>
              <a:buFont typeface="Arial"/>
              <a:buChar char="•"/>
            </a:pPr>
            <a:r>
              <a:rPr lang="es-ES" sz="2999">
                <a:solidFill>
                  <a:srgbClr val="000000"/>
                </a:solidFill>
                <a:latin typeface="Poppins"/>
                <a:ea typeface="Poppins"/>
                <a:cs typeface="Poppins"/>
                <a:sym typeface="Poppins"/>
              </a:rPr>
              <a:t>Variables clave: ventas, volumen, costos, precios.</a:t>
            </a:r>
            <a:endParaRPr/>
          </a:p>
        </p:txBody>
      </p:sp>
      <p:sp>
        <p:nvSpPr>
          <p:cNvPr id="162" name="Google Shape;162;p3"/>
          <p:cNvSpPr txBox="1"/>
          <p:nvPr/>
        </p:nvSpPr>
        <p:spPr>
          <a:xfrm>
            <a:off x="9144000" y="2177760"/>
            <a:ext cx="7195462" cy="654025"/>
          </a:xfrm>
          <a:prstGeom prst="rect">
            <a:avLst/>
          </a:prstGeom>
          <a:noFill/>
          <a:ln>
            <a:noFill/>
          </a:ln>
        </p:spPr>
        <p:txBody>
          <a:bodyPr spcFirstLastPara="1" wrap="square" lIns="0" tIns="0" rIns="0" bIns="0" anchor="t" anchorCtr="0">
            <a:spAutoFit/>
          </a:bodyPr>
          <a:lstStyle/>
          <a:p>
            <a:pPr marL="0" marR="0" lvl="0" indent="0" algn="l" rtl="0">
              <a:lnSpc>
                <a:spcPct val="113002"/>
              </a:lnSpc>
              <a:spcBef>
                <a:spcPts val="0"/>
              </a:spcBef>
              <a:spcAft>
                <a:spcPts val="0"/>
              </a:spcAft>
              <a:buNone/>
            </a:pPr>
            <a:r>
              <a:rPr lang="es-ES" sz="4499" b="1">
                <a:solidFill>
                  <a:srgbClr val="000000"/>
                </a:solidFill>
                <a:latin typeface="Poppins"/>
                <a:ea typeface="Poppins"/>
                <a:cs typeface="Poppins"/>
                <a:sym typeface="Poppins"/>
              </a:rPr>
              <a:t>Descripción del Dataset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g2d525088810_0_30"/>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g2d525088810_0_30"/>
          <p:cNvSpPr txBox="1"/>
          <p:nvPr/>
        </p:nvSpPr>
        <p:spPr>
          <a:xfrm>
            <a:off x="3493775" y="969310"/>
            <a:ext cx="11975700" cy="14892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Relación entre ventas y volumen de botella</a:t>
            </a:r>
            <a:endParaRPr/>
          </a:p>
        </p:txBody>
      </p:sp>
      <p:sp>
        <p:nvSpPr>
          <p:cNvPr id="884" name="Google Shape;884;g2d525088810_0_30"/>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885" name="Google Shape;885;g2d525088810_0_30"/>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886" name="Google Shape;886;g2d525088810_0_30"/>
          <p:cNvGrpSpPr/>
          <p:nvPr/>
        </p:nvGrpSpPr>
        <p:grpSpPr>
          <a:xfrm rot="3614490">
            <a:off x="15642094" y="3305434"/>
            <a:ext cx="6062035" cy="513763"/>
            <a:chOff x="0" y="-38100"/>
            <a:chExt cx="3139792" cy="266100"/>
          </a:xfrm>
        </p:grpSpPr>
        <p:sp>
          <p:nvSpPr>
            <p:cNvPr id="887" name="Google Shape;887;g2d525088810_0_30"/>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g2d525088810_0_30"/>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89" name="Google Shape;889;g2d525088810_0_30"/>
          <p:cNvGrpSpPr/>
          <p:nvPr/>
        </p:nvGrpSpPr>
        <p:grpSpPr>
          <a:xfrm rot="-1795516">
            <a:off x="17264789" y="-2296447"/>
            <a:ext cx="3826012" cy="3918741"/>
            <a:chOff x="0" y="-38100"/>
            <a:chExt cx="830765" cy="850900"/>
          </a:xfrm>
        </p:grpSpPr>
        <p:sp>
          <p:nvSpPr>
            <p:cNvPr id="890" name="Google Shape;890;g2d525088810_0_3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g2d525088810_0_3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92" name="Google Shape;892;g2d525088810_0_30"/>
          <p:cNvGrpSpPr/>
          <p:nvPr/>
        </p:nvGrpSpPr>
        <p:grpSpPr>
          <a:xfrm rot="3614490">
            <a:off x="14299053" y="1425186"/>
            <a:ext cx="7586132" cy="513763"/>
            <a:chOff x="0" y="-38100"/>
            <a:chExt cx="3929188" cy="266100"/>
          </a:xfrm>
        </p:grpSpPr>
        <p:sp>
          <p:nvSpPr>
            <p:cNvPr id="893" name="Google Shape;893;g2d525088810_0_30"/>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g2d525088810_0_30"/>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95" name="Google Shape;895;g2d525088810_0_30"/>
          <p:cNvGrpSpPr/>
          <p:nvPr/>
        </p:nvGrpSpPr>
        <p:grpSpPr>
          <a:xfrm rot="-3617492">
            <a:off x="-2915547" y="-2343708"/>
            <a:ext cx="3826045" cy="3918776"/>
            <a:chOff x="0" y="-38100"/>
            <a:chExt cx="830765" cy="850900"/>
          </a:xfrm>
        </p:grpSpPr>
        <p:sp>
          <p:nvSpPr>
            <p:cNvPr id="896" name="Google Shape;896;g2d525088810_0_30"/>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g2d525088810_0_30"/>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98" name="Google Shape;898;g2d525088810_0_30"/>
          <p:cNvGrpSpPr/>
          <p:nvPr/>
        </p:nvGrpSpPr>
        <p:grpSpPr>
          <a:xfrm rot="7182724">
            <a:off x="-2426255" y="2756406"/>
            <a:ext cx="4800106" cy="527665"/>
            <a:chOff x="0" y="-38100"/>
            <a:chExt cx="2357911" cy="259200"/>
          </a:xfrm>
        </p:grpSpPr>
        <p:sp>
          <p:nvSpPr>
            <p:cNvPr id="899" name="Google Shape;899;g2d525088810_0_30"/>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g2d525088810_0_30"/>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01" name="Google Shape;901;g2d525088810_0_30"/>
          <p:cNvGrpSpPr/>
          <p:nvPr/>
        </p:nvGrpSpPr>
        <p:grpSpPr>
          <a:xfrm rot="7182654">
            <a:off x="-3458253" y="1398054"/>
            <a:ext cx="7451099" cy="504202"/>
            <a:chOff x="0" y="-38100"/>
            <a:chExt cx="3830457" cy="259200"/>
          </a:xfrm>
        </p:grpSpPr>
        <p:sp>
          <p:nvSpPr>
            <p:cNvPr id="902" name="Google Shape;902;g2d525088810_0_30"/>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g2d525088810_0_30"/>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04" name="Google Shape;904;g2d525088810_0_30"/>
          <p:cNvSpPr txBox="1"/>
          <p:nvPr/>
        </p:nvSpPr>
        <p:spPr>
          <a:xfrm>
            <a:off x="10803208" y="2458497"/>
            <a:ext cx="7198800" cy="6403200"/>
          </a:xfrm>
          <a:prstGeom prst="rect">
            <a:avLst/>
          </a:prstGeom>
          <a:noFill/>
          <a:ln>
            <a:noFill/>
          </a:ln>
        </p:spPr>
        <p:txBody>
          <a:bodyPr spcFirstLastPara="1" wrap="square" lIns="0" tIns="0" rIns="0" bIns="0" anchor="t" anchorCtr="0">
            <a:spAutoFit/>
          </a:bodyPr>
          <a:lstStyle/>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Concentración mayor de ventas en botellas en </a:t>
            </a:r>
            <a:r>
              <a:rPr lang="es-ES" sz="2600">
                <a:latin typeface="Poppins"/>
                <a:ea typeface="Poppins"/>
                <a:cs typeface="Poppins"/>
                <a:sym typeface="Poppins"/>
              </a:rPr>
              <a:t>tamaños específicos: 1750 ml, 750 ml, 1000 ml y 375 ml.</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Ventas más altas ($</a:t>
            </a:r>
            <a:r>
              <a:rPr lang="es-ES" sz="2600">
                <a:latin typeface="Poppins"/>
                <a:ea typeface="Poppins"/>
                <a:cs typeface="Poppins"/>
                <a:sym typeface="Poppins"/>
              </a:rPr>
              <a:t>65</a:t>
            </a:r>
            <a:r>
              <a:rPr lang="es-ES" sz="2600">
                <a:solidFill>
                  <a:srgbClr val="000000"/>
                </a:solidFill>
                <a:latin typeface="Poppins"/>
                <a:ea typeface="Poppins"/>
                <a:cs typeface="Poppins"/>
                <a:sym typeface="Poppins"/>
              </a:rPr>
              <a:t>,000) en botellas de volumen medio (1000M</a:t>
            </a:r>
            <a:r>
              <a:rPr lang="es-ES" sz="2600">
                <a:latin typeface="Poppins"/>
                <a:ea typeface="Poppins"/>
                <a:cs typeface="Poppins"/>
                <a:sym typeface="Poppins"/>
              </a:rPr>
              <a:t>l</a:t>
            </a:r>
            <a:r>
              <a:rPr lang="es-ES" sz="2600">
                <a:solidFill>
                  <a:srgbClr val="000000"/>
                </a:solidFill>
                <a:latin typeface="Poppins"/>
                <a:ea typeface="Poppins"/>
                <a:cs typeface="Poppins"/>
                <a:sym typeface="Poppins"/>
              </a:rPr>
              <a:t>)</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Botellas grandes (&gt;</a:t>
            </a:r>
            <a:r>
              <a:rPr lang="es-ES" sz="2600">
                <a:latin typeface="Poppins"/>
                <a:ea typeface="Poppins"/>
                <a:cs typeface="Poppins"/>
                <a:sym typeface="Poppins"/>
              </a:rPr>
              <a:t>2</a:t>
            </a:r>
            <a:r>
              <a:rPr lang="es-ES" sz="2600">
                <a:solidFill>
                  <a:srgbClr val="000000"/>
                </a:solidFill>
                <a:latin typeface="Poppins"/>
                <a:ea typeface="Poppins"/>
                <a:cs typeface="Poppins"/>
                <a:sym typeface="Poppins"/>
              </a:rPr>
              <a:t>000ml) generan menos ventas</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El mercado prefiere botellas de tamaño</a:t>
            </a:r>
            <a:r>
              <a:rPr lang="es-ES" sz="2600">
                <a:latin typeface="Poppins"/>
                <a:ea typeface="Poppins"/>
                <a:cs typeface="Poppins"/>
                <a:sym typeface="Poppins"/>
              </a:rPr>
              <a:t> inferior a un litro, pero, muestra una tendencia a al tamaño de 1750 ml cuando mayor cantidad de licor. </a:t>
            </a:r>
            <a:endParaRPr/>
          </a:p>
        </p:txBody>
      </p:sp>
      <p:pic>
        <p:nvPicPr>
          <p:cNvPr id="905" name="Google Shape;905;g2d525088810_0_30"/>
          <p:cNvPicPr preferRelativeResize="0"/>
          <p:nvPr/>
        </p:nvPicPr>
        <p:blipFill>
          <a:blip r:embed="rId4">
            <a:alphaModFix/>
          </a:blip>
          <a:stretch>
            <a:fillRect/>
          </a:stretch>
        </p:blipFill>
        <p:spPr>
          <a:xfrm>
            <a:off x="438150" y="2533650"/>
            <a:ext cx="10142296" cy="6403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g2d525088810_0_57"/>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g2d525088810_0_57"/>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Categoría</a:t>
            </a:r>
            <a:endParaRPr/>
          </a:p>
        </p:txBody>
      </p:sp>
      <p:sp>
        <p:nvSpPr>
          <p:cNvPr id="912" name="Google Shape;912;g2d525088810_0_57"/>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913" name="Google Shape;913;g2d525088810_0_57"/>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914" name="Google Shape;914;g2d525088810_0_57"/>
          <p:cNvGrpSpPr/>
          <p:nvPr/>
        </p:nvGrpSpPr>
        <p:grpSpPr>
          <a:xfrm rot="3614490">
            <a:off x="15642094" y="3305434"/>
            <a:ext cx="6062035" cy="513763"/>
            <a:chOff x="0" y="-38100"/>
            <a:chExt cx="3139792" cy="266100"/>
          </a:xfrm>
        </p:grpSpPr>
        <p:sp>
          <p:nvSpPr>
            <p:cNvPr id="915" name="Google Shape;915;g2d525088810_0_57"/>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g2d525088810_0_57"/>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17" name="Google Shape;917;g2d525088810_0_57"/>
          <p:cNvGrpSpPr/>
          <p:nvPr/>
        </p:nvGrpSpPr>
        <p:grpSpPr>
          <a:xfrm rot="-1795516">
            <a:off x="17264789" y="-2296447"/>
            <a:ext cx="3826012" cy="3918741"/>
            <a:chOff x="0" y="-38100"/>
            <a:chExt cx="830765" cy="850900"/>
          </a:xfrm>
        </p:grpSpPr>
        <p:sp>
          <p:nvSpPr>
            <p:cNvPr id="918" name="Google Shape;918;g2d525088810_0_5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g2d525088810_0_57"/>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20" name="Google Shape;920;g2d525088810_0_57"/>
          <p:cNvGrpSpPr/>
          <p:nvPr/>
        </p:nvGrpSpPr>
        <p:grpSpPr>
          <a:xfrm rot="3614490">
            <a:off x="14299053" y="1425186"/>
            <a:ext cx="7586132" cy="513763"/>
            <a:chOff x="0" y="-38100"/>
            <a:chExt cx="3929188" cy="266100"/>
          </a:xfrm>
        </p:grpSpPr>
        <p:sp>
          <p:nvSpPr>
            <p:cNvPr id="921" name="Google Shape;921;g2d525088810_0_57"/>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g2d525088810_0_57"/>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23" name="Google Shape;923;g2d525088810_0_57"/>
          <p:cNvGrpSpPr/>
          <p:nvPr/>
        </p:nvGrpSpPr>
        <p:grpSpPr>
          <a:xfrm rot="-3617492">
            <a:off x="-2915547" y="-2343708"/>
            <a:ext cx="3826045" cy="3918776"/>
            <a:chOff x="0" y="-38100"/>
            <a:chExt cx="830765" cy="850900"/>
          </a:xfrm>
        </p:grpSpPr>
        <p:sp>
          <p:nvSpPr>
            <p:cNvPr id="924" name="Google Shape;924;g2d525088810_0_57"/>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g2d525088810_0_57"/>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26" name="Google Shape;926;g2d525088810_0_57"/>
          <p:cNvGrpSpPr/>
          <p:nvPr/>
        </p:nvGrpSpPr>
        <p:grpSpPr>
          <a:xfrm rot="7182724">
            <a:off x="-2426255" y="2756406"/>
            <a:ext cx="4800106" cy="527665"/>
            <a:chOff x="0" y="-38100"/>
            <a:chExt cx="2357911" cy="259200"/>
          </a:xfrm>
        </p:grpSpPr>
        <p:sp>
          <p:nvSpPr>
            <p:cNvPr id="927" name="Google Shape;927;g2d525088810_0_57"/>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g2d525088810_0_57"/>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29" name="Google Shape;929;g2d525088810_0_57"/>
          <p:cNvGrpSpPr/>
          <p:nvPr/>
        </p:nvGrpSpPr>
        <p:grpSpPr>
          <a:xfrm rot="7182654">
            <a:off x="-3458253" y="1398054"/>
            <a:ext cx="7451099" cy="504202"/>
            <a:chOff x="0" y="-38100"/>
            <a:chExt cx="3830457" cy="259200"/>
          </a:xfrm>
        </p:grpSpPr>
        <p:sp>
          <p:nvSpPr>
            <p:cNvPr id="930" name="Google Shape;930;g2d525088810_0_57"/>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g2d525088810_0_57"/>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32" name="Google Shape;932;g2d525088810_0_57"/>
          <p:cNvSpPr txBox="1"/>
          <p:nvPr/>
        </p:nvSpPr>
        <p:spPr>
          <a:xfrm>
            <a:off x="11759685" y="2695293"/>
            <a:ext cx="6328500" cy="6464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a:solidFill>
                  <a:schemeClr val="dk1"/>
                </a:solidFill>
                <a:latin typeface="Poppins"/>
                <a:ea typeface="Poppins"/>
                <a:cs typeface="Poppins"/>
                <a:sym typeface="Poppins"/>
              </a:rPr>
              <a:t>Top Categorías:</a:t>
            </a:r>
            <a:endParaRPr sz="2800">
              <a:solidFill>
                <a:schemeClr val="dk1"/>
              </a:solidFill>
              <a:latin typeface="Poppins"/>
              <a:ea typeface="Poppins"/>
              <a:cs typeface="Poppins"/>
              <a:sym typeface="Poppins"/>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American Vodkas (~$64M)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Straight Bourbon Whiskies (~$48M)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Canadian Whiskies (~$29M)</a:t>
            </a:r>
            <a:endParaRPr/>
          </a:p>
          <a:p>
            <a:pPr marL="514350" marR="0" lvl="0" indent="-514350" algn="l" rtl="0">
              <a:spcBef>
                <a:spcPts val="0"/>
              </a:spcBef>
              <a:spcAft>
                <a:spcPts val="0"/>
              </a:spcAft>
              <a:buClr>
                <a:schemeClr val="dk1"/>
              </a:buClr>
              <a:buSzPts val="2800"/>
              <a:buFont typeface="Calibri"/>
              <a:buAutoNum type="arabicPeriod"/>
            </a:pPr>
            <a:r>
              <a:rPr lang="es-ES" sz="2800">
                <a:solidFill>
                  <a:schemeClr val="dk1"/>
                </a:solidFill>
                <a:latin typeface="Poppins"/>
                <a:ea typeface="Poppins"/>
                <a:cs typeface="Poppins"/>
                <a:sym typeface="Poppins"/>
              </a:rPr>
              <a:t>100% AGAVE TEQUILLA (~$24M)</a:t>
            </a:r>
            <a:endParaRPr/>
          </a:p>
          <a:p>
            <a:pPr marL="0" marR="0" lvl="0" indent="0" algn="l" rtl="0">
              <a:spcBef>
                <a:spcPts val="0"/>
              </a:spcBef>
              <a:spcAft>
                <a:spcPts val="0"/>
              </a:spcAft>
              <a:buNone/>
            </a:pPr>
            <a:r>
              <a:rPr lang="es-ES" sz="2800" b="1">
                <a:solidFill>
                  <a:schemeClr val="dk1"/>
                </a:solidFill>
                <a:latin typeface="Poppins"/>
                <a:ea typeface="Poppins"/>
                <a:cs typeface="Poppins"/>
                <a:sym typeface="Poppins"/>
              </a:rPr>
              <a:t>Patrones:</a:t>
            </a:r>
            <a:endParaRPr sz="2800">
              <a:solidFill>
                <a:schemeClr val="dk1"/>
              </a:solidFill>
              <a:latin typeface="Poppins"/>
              <a:ea typeface="Poppins"/>
              <a:cs typeface="Poppins"/>
              <a:sym typeface="Poppins"/>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Domina American Vodkas </a:t>
            </a:r>
            <a:endParaRPr/>
          </a:p>
          <a:p>
            <a:pPr marL="457200" marR="0" lvl="0" indent="-457200" algn="l" rtl="0">
              <a:spcBef>
                <a:spcPts val="0"/>
              </a:spcBef>
              <a:spcAft>
                <a:spcPts val="0"/>
              </a:spcAft>
              <a:buClr>
                <a:schemeClr val="dk1"/>
              </a:buClr>
              <a:buSzPts val="2800"/>
              <a:buFont typeface="Arial"/>
              <a:buChar char="•"/>
            </a:pPr>
            <a:r>
              <a:rPr lang="es-ES" sz="2800">
                <a:solidFill>
                  <a:schemeClr val="dk1"/>
                </a:solidFill>
                <a:latin typeface="Poppins"/>
                <a:ea typeface="Poppins"/>
                <a:cs typeface="Poppins"/>
                <a:sym typeface="Poppins"/>
              </a:rPr>
              <a:t>Fuerte presencia de whiskies.</a:t>
            </a:r>
            <a:endParaRPr/>
          </a:p>
          <a:p>
            <a:pPr marL="457200" lvl="0" indent="-406400" algn="l" rtl="0">
              <a:spcBef>
                <a:spcPts val="0"/>
              </a:spcBef>
              <a:spcAft>
                <a:spcPts val="0"/>
              </a:spcAft>
              <a:buClr>
                <a:schemeClr val="dk1"/>
              </a:buClr>
              <a:buSzPts val="2800"/>
              <a:buChar char="•"/>
            </a:pPr>
            <a:r>
              <a:rPr lang="es-ES" sz="2800">
                <a:solidFill>
                  <a:schemeClr val="dk1"/>
                </a:solidFill>
                <a:latin typeface="Poppins"/>
                <a:ea typeface="Poppins"/>
                <a:cs typeface="Poppins"/>
                <a:sym typeface="Poppins"/>
              </a:rPr>
              <a:t>Siendo el whisky una bebida muy popular, hay tendencia a comprar a los fabricados en norteamérica (USA y Canadá) en relación a otros países o a importados.  </a:t>
            </a:r>
            <a:endParaRPr sz="2800">
              <a:solidFill>
                <a:schemeClr val="dk1"/>
              </a:solidFill>
              <a:latin typeface="Poppins"/>
              <a:ea typeface="Poppins"/>
              <a:cs typeface="Poppins"/>
              <a:sym typeface="Poppins"/>
            </a:endParaRPr>
          </a:p>
        </p:txBody>
      </p:sp>
      <p:pic>
        <p:nvPicPr>
          <p:cNvPr id="933" name="Google Shape;933;g2d525088810_0_57"/>
          <p:cNvPicPr preferRelativeResize="0"/>
          <p:nvPr/>
        </p:nvPicPr>
        <p:blipFill>
          <a:blip r:embed="rId4">
            <a:alphaModFix/>
          </a:blip>
          <a:stretch>
            <a:fillRect/>
          </a:stretch>
        </p:blipFill>
        <p:spPr>
          <a:xfrm>
            <a:off x="1225575" y="2034163"/>
            <a:ext cx="9781049" cy="8068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2d525088810_0_84"/>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g2d525088810_0_84"/>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Eficiencia de las ventas</a:t>
            </a:r>
            <a:endParaRPr/>
          </a:p>
        </p:txBody>
      </p:sp>
      <p:sp>
        <p:nvSpPr>
          <p:cNvPr id="940" name="Google Shape;940;g2d525088810_0_84"/>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941" name="Google Shape;941;g2d525088810_0_84"/>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942" name="Google Shape;942;g2d525088810_0_84"/>
          <p:cNvGrpSpPr/>
          <p:nvPr/>
        </p:nvGrpSpPr>
        <p:grpSpPr>
          <a:xfrm rot="3614490">
            <a:off x="15642094" y="3305434"/>
            <a:ext cx="6062035" cy="513763"/>
            <a:chOff x="0" y="-38100"/>
            <a:chExt cx="3139792" cy="266100"/>
          </a:xfrm>
        </p:grpSpPr>
        <p:sp>
          <p:nvSpPr>
            <p:cNvPr id="943" name="Google Shape;943;g2d525088810_0_84"/>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g2d525088810_0_84"/>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45" name="Google Shape;945;g2d525088810_0_84"/>
          <p:cNvGrpSpPr/>
          <p:nvPr/>
        </p:nvGrpSpPr>
        <p:grpSpPr>
          <a:xfrm rot="-1795516">
            <a:off x="17264789" y="-2296447"/>
            <a:ext cx="3826012" cy="3918741"/>
            <a:chOff x="0" y="-38100"/>
            <a:chExt cx="830765" cy="850900"/>
          </a:xfrm>
        </p:grpSpPr>
        <p:sp>
          <p:nvSpPr>
            <p:cNvPr id="946" name="Google Shape;946;g2d525088810_0_8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g2d525088810_0_84"/>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48" name="Google Shape;948;g2d525088810_0_84"/>
          <p:cNvGrpSpPr/>
          <p:nvPr/>
        </p:nvGrpSpPr>
        <p:grpSpPr>
          <a:xfrm rot="3614490">
            <a:off x="14299053" y="1425186"/>
            <a:ext cx="7586132" cy="513763"/>
            <a:chOff x="0" y="-38100"/>
            <a:chExt cx="3929188" cy="266100"/>
          </a:xfrm>
        </p:grpSpPr>
        <p:sp>
          <p:nvSpPr>
            <p:cNvPr id="949" name="Google Shape;949;g2d525088810_0_84"/>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g2d525088810_0_84"/>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1" name="Google Shape;951;g2d525088810_0_84"/>
          <p:cNvGrpSpPr/>
          <p:nvPr/>
        </p:nvGrpSpPr>
        <p:grpSpPr>
          <a:xfrm rot="-3617492">
            <a:off x="-2915547" y="-2343708"/>
            <a:ext cx="3826045" cy="3918776"/>
            <a:chOff x="0" y="-38100"/>
            <a:chExt cx="830765" cy="850900"/>
          </a:xfrm>
        </p:grpSpPr>
        <p:sp>
          <p:nvSpPr>
            <p:cNvPr id="952" name="Google Shape;952;g2d525088810_0_8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g2d525088810_0_84"/>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4" name="Google Shape;954;g2d525088810_0_84"/>
          <p:cNvGrpSpPr/>
          <p:nvPr/>
        </p:nvGrpSpPr>
        <p:grpSpPr>
          <a:xfrm rot="7182724">
            <a:off x="-2426255" y="2756406"/>
            <a:ext cx="4800106" cy="527665"/>
            <a:chOff x="0" y="-38100"/>
            <a:chExt cx="2357911" cy="259200"/>
          </a:xfrm>
        </p:grpSpPr>
        <p:sp>
          <p:nvSpPr>
            <p:cNvPr id="955" name="Google Shape;955;g2d525088810_0_84"/>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g2d525088810_0_84"/>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7" name="Google Shape;957;g2d525088810_0_84"/>
          <p:cNvGrpSpPr/>
          <p:nvPr/>
        </p:nvGrpSpPr>
        <p:grpSpPr>
          <a:xfrm rot="7182654">
            <a:off x="-3458253" y="1398054"/>
            <a:ext cx="7451099" cy="504202"/>
            <a:chOff x="0" y="-38100"/>
            <a:chExt cx="3830457" cy="259200"/>
          </a:xfrm>
        </p:grpSpPr>
        <p:sp>
          <p:nvSpPr>
            <p:cNvPr id="958" name="Google Shape;958;g2d525088810_0_84"/>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g2d525088810_0_84"/>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60" name="Google Shape;960;g2d525088810_0_84"/>
          <p:cNvSpPr txBox="1"/>
          <p:nvPr/>
        </p:nvSpPr>
        <p:spPr>
          <a:xfrm>
            <a:off x="10223425" y="3108729"/>
            <a:ext cx="7868700" cy="517064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Patrones Principales: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Mayor eficiencia en ventas bajas (0-2000 botellas)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Picos de eficiencia hasta 2000 para ventas pequeñas</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Eficiencia decrece con mayor volumen de botellas</a:t>
            </a:r>
            <a:endParaRPr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r>
              <a:rPr lang="es-ES" sz="2800" b="1" dirty="0">
                <a:solidFill>
                  <a:schemeClr val="dk1"/>
                </a:solidFill>
                <a:latin typeface="Poppins" panose="00000500000000000000" pitchFamily="2" charset="0"/>
                <a:ea typeface="Calibri"/>
                <a:cs typeface="Poppins" panose="00000500000000000000" pitchFamily="2" charset="0"/>
                <a:sym typeface="Calibri"/>
              </a:rPr>
              <a:t>Hallazgos:</a:t>
            </a:r>
            <a:endParaRPr sz="2800" dirty="0">
              <a:solidFill>
                <a:schemeClr val="dk1"/>
              </a:solidFill>
              <a:latin typeface="Poppins" panose="00000500000000000000" pitchFamily="2" charset="0"/>
              <a:ea typeface="Calibri"/>
              <a:cs typeface="Poppins" panose="00000500000000000000" pitchFamily="2" charset="0"/>
              <a:sym typeface="Calibri"/>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Productos de bajo volumen → alta eficiencia</a:t>
            </a:r>
            <a:endParaRPr dirty="0">
              <a:latin typeface="Poppins" panose="00000500000000000000" pitchFamily="2" charset="0"/>
              <a:cs typeface="Poppins" panose="00000500000000000000" pitchFamily="2" charset="0"/>
            </a:endParaRPr>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panose="00000500000000000000" pitchFamily="2" charset="0"/>
                <a:ea typeface="Calibri"/>
                <a:cs typeface="Poppins" panose="00000500000000000000" pitchFamily="2" charset="0"/>
                <a:sym typeface="Calibri"/>
              </a:rPr>
              <a:t>A mayor volumen → menor eficiencia</a:t>
            </a:r>
            <a:endParaRPr dirty="0">
              <a:latin typeface="Poppins" panose="00000500000000000000" pitchFamily="2" charset="0"/>
              <a:cs typeface="Poppins" panose="00000500000000000000" pitchFamily="2" charset="0"/>
            </a:endParaRPr>
          </a:p>
          <a:p>
            <a:pPr marL="457200" marR="0" lvl="0" indent="0" algn="l" rtl="0">
              <a:spcBef>
                <a:spcPts val="0"/>
              </a:spcBef>
              <a:spcAft>
                <a:spcPts val="0"/>
              </a:spcAft>
              <a:buNone/>
            </a:pPr>
            <a:endParaRPr dirty="0">
              <a:latin typeface="Poppins" panose="00000500000000000000" pitchFamily="2" charset="0"/>
              <a:cs typeface="Poppins" panose="00000500000000000000" pitchFamily="2" charset="0"/>
            </a:endParaRPr>
          </a:p>
          <a:p>
            <a:pPr marL="0" marR="0" lvl="0" indent="0" algn="l" rtl="0">
              <a:spcBef>
                <a:spcPts val="0"/>
              </a:spcBef>
              <a:spcAft>
                <a:spcPts val="0"/>
              </a:spcAft>
              <a:buNone/>
            </a:pPr>
            <a:endParaRPr dirty="0">
              <a:latin typeface="Poppins" panose="00000500000000000000" pitchFamily="2" charset="0"/>
              <a:cs typeface="Poppins" panose="00000500000000000000" pitchFamily="2" charset="0"/>
            </a:endParaRPr>
          </a:p>
        </p:txBody>
      </p:sp>
      <p:pic>
        <p:nvPicPr>
          <p:cNvPr id="961" name="Google Shape;961;g2d525088810_0_84"/>
          <p:cNvPicPr preferRelativeResize="0"/>
          <p:nvPr/>
        </p:nvPicPr>
        <p:blipFill>
          <a:blip r:embed="rId4">
            <a:alphaModFix/>
          </a:blip>
          <a:stretch>
            <a:fillRect/>
          </a:stretch>
        </p:blipFill>
        <p:spPr>
          <a:xfrm>
            <a:off x="432325" y="2689750"/>
            <a:ext cx="9582499" cy="6102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g2d525088810_0_111"/>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g2d525088810_0_111"/>
          <p:cNvSpPr txBox="1"/>
          <p:nvPr/>
        </p:nvSpPr>
        <p:spPr>
          <a:xfrm>
            <a:off x="3493775" y="969310"/>
            <a:ext cx="11975700" cy="692700"/>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día de la semana</a:t>
            </a:r>
            <a:endParaRPr/>
          </a:p>
        </p:txBody>
      </p:sp>
      <p:sp>
        <p:nvSpPr>
          <p:cNvPr id="968" name="Google Shape;968;g2d525088810_0_111"/>
          <p:cNvSpPr txBox="1"/>
          <p:nvPr/>
        </p:nvSpPr>
        <p:spPr>
          <a:xfrm>
            <a:off x="1077434" y="5837498"/>
            <a:ext cx="49146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969" name="Google Shape;969;g2d525088810_0_111"/>
          <p:cNvSpPr txBox="1"/>
          <p:nvPr/>
        </p:nvSpPr>
        <p:spPr>
          <a:xfrm>
            <a:off x="13292672" y="5837498"/>
            <a:ext cx="2913000" cy="4617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970" name="Google Shape;970;g2d525088810_0_111"/>
          <p:cNvGrpSpPr/>
          <p:nvPr/>
        </p:nvGrpSpPr>
        <p:grpSpPr>
          <a:xfrm rot="3614490">
            <a:off x="15642094" y="3305434"/>
            <a:ext cx="6062035" cy="513763"/>
            <a:chOff x="0" y="-38100"/>
            <a:chExt cx="3139792" cy="266100"/>
          </a:xfrm>
        </p:grpSpPr>
        <p:sp>
          <p:nvSpPr>
            <p:cNvPr id="971" name="Google Shape;971;g2d525088810_0_111"/>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2" name="Google Shape;972;g2d525088810_0_111"/>
            <p:cNvSpPr txBox="1"/>
            <p:nvPr/>
          </p:nvSpPr>
          <p:spPr>
            <a:xfrm>
              <a:off x="101600" y="-38100"/>
              <a:ext cx="29367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3" name="Google Shape;973;g2d525088810_0_111"/>
          <p:cNvGrpSpPr/>
          <p:nvPr/>
        </p:nvGrpSpPr>
        <p:grpSpPr>
          <a:xfrm rot="-1795516">
            <a:off x="17264789" y="-2296447"/>
            <a:ext cx="3826012" cy="3918741"/>
            <a:chOff x="0" y="-38100"/>
            <a:chExt cx="830765" cy="850900"/>
          </a:xfrm>
        </p:grpSpPr>
        <p:sp>
          <p:nvSpPr>
            <p:cNvPr id="974" name="Google Shape;974;g2d525088810_0_11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g2d525088810_0_111"/>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6" name="Google Shape;976;g2d525088810_0_111"/>
          <p:cNvGrpSpPr/>
          <p:nvPr/>
        </p:nvGrpSpPr>
        <p:grpSpPr>
          <a:xfrm rot="3614490">
            <a:off x="14299053" y="1425186"/>
            <a:ext cx="7586132" cy="513763"/>
            <a:chOff x="0" y="-38100"/>
            <a:chExt cx="3929188" cy="266100"/>
          </a:xfrm>
        </p:grpSpPr>
        <p:sp>
          <p:nvSpPr>
            <p:cNvPr id="977" name="Google Shape;977;g2d525088810_0_111"/>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g2d525088810_0_111"/>
            <p:cNvSpPr txBox="1"/>
            <p:nvPr/>
          </p:nvSpPr>
          <p:spPr>
            <a:xfrm>
              <a:off x="101600" y="-38100"/>
              <a:ext cx="3726000" cy="266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9" name="Google Shape;979;g2d525088810_0_111"/>
          <p:cNvGrpSpPr/>
          <p:nvPr/>
        </p:nvGrpSpPr>
        <p:grpSpPr>
          <a:xfrm rot="-3617492">
            <a:off x="-2915547" y="-2343708"/>
            <a:ext cx="3826045" cy="3918776"/>
            <a:chOff x="0" y="-38100"/>
            <a:chExt cx="830765" cy="850900"/>
          </a:xfrm>
        </p:grpSpPr>
        <p:sp>
          <p:nvSpPr>
            <p:cNvPr id="980" name="Google Shape;980;g2d525088810_0_111"/>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g2d525088810_0_111"/>
            <p:cNvSpPr txBox="1"/>
            <p:nvPr/>
          </p:nvSpPr>
          <p:spPr>
            <a:xfrm>
              <a:off x="0" y="-38100"/>
              <a:ext cx="8307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2" name="Google Shape;982;g2d525088810_0_111"/>
          <p:cNvGrpSpPr/>
          <p:nvPr/>
        </p:nvGrpSpPr>
        <p:grpSpPr>
          <a:xfrm rot="7182724">
            <a:off x="-2426255" y="2756406"/>
            <a:ext cx="4800106" cy="527665"/>
            <a:chOff x="0" y="-38100"/>
            <a:chExt cx="2357911" cy="259200"/>
          </a:xfrm>
        </p:grpSpPr>
        <p:sp>
          <p:nvSpPr>
            <p:cNvPr id="983" name="Google Shape;983;g2d525088810_0_111"/>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g2d525088810_0_111"/>
            <p:cNvSpPr txBox="1"/>
            <p:nvPr/>
          </p:nvSpPr>
          <p:spPr>
            <a:xfrm>
              <a:off x="101600" y="-38100"/>
              <a:ext cx="21546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5" name="Google Shape;985;g2d525088810_0_111"/>
          <p:cNvGrpSpPr/>
          <p:nvPr/>
        </p:nvGrpSpPr>
        <p:grpSpPr>
          <a:xfrm rot="7182654">
            <a:off x="-3458253" y="1398054"/>
            <a:ext cx="7451099" cy="504202"/>
            <a:chOff x="0" y="-38100"/>
            <a:chExt cx="3830457" cy="259200"/>
          </a:xfrm>
        </p:grpSpPr>
        <p:sp>
          <p:nvSpPr>
            <p:cNvPr id="986" name="Google Shape;986;g2d525088810_0_111"/>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g2d525088810_0_111"/>
            <p:cNvSpPr txBox="1"/>
            <p:nvPr/>
          </p:nvSpPr>
          <p:spPr>
            <a:xfrm>
              <a:off x="101600" y="-38100"/>
              <a:ext cx="3627300" cy="259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88" name="Google Shape;988;g2d525088810_0_111"/>
          <p:cNvSpPr txBox="1"/>
          <p:nvPr/>
        </p:nvSpPr>
        <p:spPr>
          <a:xfrm>
            <a:off x="11078060" y="3682598"/>
            <a:ext cx="6723481" cy="4309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2800" b="1" dirty="0">
                <a:solidFill>
                  <a:schemeClr val="dk1"/>
                </a:solidFill>
                <a:latin typeface="Poppins"/>
                <a:ea typeface="Poppins"/>
                <a:cs typeface="Poppins"/>
                <a:sym typeface="Poppins"/>
              </a:rPr>
              <a:t>Patrón de Ventas:</a:t>
            </a:r>
            <a:endParaRPr dirty="0"/>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Lunes: Mayor volumen (~$330)</a:t>
            </a:r>
            <a:endParaRPr dirty="0"/>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Martes: Nivel ligeramente bajo (~$125)</a:t>
            </a:r>
            <a:endParaRPr dirty="0"/>
          </a:p>
          <a:p>
            <a:pPr marL="457200" marR="0" lvl="0" indent="-457200" algn="l" rtl="0">
              <a:spcBef>
                <a:spcPts val="0"/>
              </a:spcBef>
              <a:spcAft>
                <a:spcPts val="0"/>
              </a:spcAft>
              <a:buClr>
                <a:schemeClr val="dk1"/>
              </a:buClr>
              <a:buSzPts val="2800"/>
              <a:buFont typeface="Arial"/>
              <a:buChar char="•"/>
            </a:pPr>
            <a:r>
              <a:rPr lang="es-ES" sz="2800" dirty="0">
                <a:solidFill>
                  <a:schemeClr val="dk1"/>
                </a:solidFill>
                <a:latin typeface="Poppins"/>
                <a:ea typeface="Poppins"/>
                <a:cs typeface="Poppins"/>
                <a:sym typeface="Poppins"/>
              </a:rPr>
              <a:t>Se evidencia que los lunes tienen una gran cantidad de ventas. Lo que sugiere que hay algún factor externo o cultural que potencia las ventas en este día. Los demás días tienen ventas cercanas entre sí. </a:t>
            </a:r>
            <a:endParaRPr dirty="0"/>
          </a:p>
        </p:txBody>
      </p:sp>
      <p:pic>
        <p:nvPicPr>
          <p:cNvPr id="989" name="Google Shape;989;g2d525088810_0_111"/>
          <p:cNvPicPr preferRelativeResize="0"/>
          <p:nvPr/>
        </p:nvPicPr>
        <p:blipFill>
          <a:blip r:embed="rId4">
            <a:alphaModFix/>
          </a:blip>
          <a:stretch>
            <a:fillRect/>
          </a:stretch>
        </p:blipFill>
        <p:spPr>
          <a:xfrm>
            <a:off x="579314" y="2814142"/>
            <a:ext cx="10095199" cy="650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4"/>
          <p:cNvSpPr txBox="1"/>
          <p:nvPr/>
        </p:nvSpPr>
        <p:spPr>
          <a:xfrm>
            <a:off x="5114044" y="1009650"/>
            <a:ext cx="8059912"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Estadístico</a:t>
            </a:r>
            <a:endParaRPr/>
          </a:p>
        </p:txBody>
      </p:sp>
      <p:sp>
        <p:nvSpPr>
          <p:cNvPr id="169" name="Google Shape;169;p4"/>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170" name="Google Shape;170;p4"/>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171" name="Google Shape;171;p4"/>
          <p:cNvGrpSpPr/>
          <p:nvPr/>
        </p:nvGrpSpPr>
        <p:grpSpPr>
          <a:xfrm rot="3614395">
            <a:off x="15642302" y="3305446"/>
            <a:ext cx="6061985" cy="513483"/>
            <a:chOff x="0" y="-38100"/>
            <a:chExt cx="3139792" cy="265958"/>
          </a:xfrm>
        </p:grpSpPr>
        <p:sp>
          <p:nvSpPr>
            <p:cNvPr id="172" name="Google Shape;172;p4"/>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4"/>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4" name="Google Shape;174;p4"/>
          <p:cNvGrpSpPr/>
          <p:nvPr/>
        </p:nvGrpSpPr>
        <p:grpSpPr>
          <a:xfrm rot="-1795536">
            <a:off x="17264793" y="-2296463"/>
            <a:ext cx="3826016" cy="3918746"/>
            <a:chOff x="0" y="-38100"/>
            <a:chExt cx="830765" cy="850900"/>
          </a:xfrm>
        </p:grpSpPr>
        <p:sp>
          <p:nvSpPr>
            <p:cNvPr id="175" name="Google Shape;175;p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4"/>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77" name="Google Shape;177;p4"/>
          <p:cNvGrpSpPr/>
          <p:nvPr/>
        </p:nvGrpSpPr>
        <p:grpSpPr>
          <a:xfrm rot="3614395">
            <a:off x="14299283" y="1425182"/>
            <a:ext cx="7586069" cy="513483"/>
            <a:chOff x="0" y="-38100"/>
            <a:chExt cx="3929188" cy="265958"/>
          </a:xfrm>
        </p:grpSpPr>
        <p:sp>
          <p:nvSpPr>
            <p:cNvPr id="178" name="Google Shape;178;p4"/>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4"/>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0" name="Google Shape;180;p4"/>
          <p:cNvGrpSpPr/>
          <p:nvPr/>
        </p:nvGrpSpPr>
        <p:grpSpPr>
          <a:xfrm rot="-3617512">
            <a:off x="-2915556" y="-2343702"/>
            <a:ext cx="3826016" cy="3918746"/>
            <a:chOff x="0" y="-38100"/>
            <a:chExt cx="830765" cy="850900"/>
          </a:xfrm>
        </p:grpSpPr>
        <p:sp>
          <p:nvSpPr>
            <p:cNvPr id="181" name="Google Shape;181;p4"/>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4"/>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3" name="Google Shape;183;p4"/>
          <p:cNvGrpSpPr/>
          <p:nvPr/>
        </p:nvGrpSpPr>
        <p:grpSpPr>
          <a:xfrm rot="7182689">
            <a:off x="-2426083" y="2756573"/>
            <a:ext cx="4800043" cy="527422"/>
            <a:chOff x="0" y="-38100"/>
            <a:chExt cx="2357911" cy="259084"/>
          </a:xfrm>
        </p:grpSpPr>
        <p:sp>
          <p:nvSpPr>
            <p:cNvPr id="184" name="Google Shape;184;p4"/>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4"/>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6" name="Google Shape;186;p4"/>
          <p:cNvGrpSpPr/>
          <p:nvPr/>
        </p:nvGrpSpPr>
        <p:grpSpPr>
          <a:xfrm rot="7182689">
            <a:off x="-3458157" y="1398188"/>
            <a:ext cx="7451061" cy="503974"/>
            <a:chOff x="0" y="-38100"/>
            <a:chExt cx="3830457" cy="259084"/>
          </a:xfrm>
        </p:grpSpPr>
        <p:sp>
          <p:nvSpPr>
            <p:cNvPr id="187" name="Google Shape;187;p4"/>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4"/>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4"/>
          <p:cNvSpPr txBox="1"/>
          <p:nvPr/>
        </p:nvSpPr>
        <p:spPr>
          <a:xfrm>
            <a:off x="1606021" y="1717882"/>
            <a:ext cx="4602079" cy="629403"/>
          </a:xfrm>
          <a:prstGeom prst="rect">
            <a:avLst/>
          </a:prstGeom>
          <a:noFill/>
          <a:ln>
            <a:noFill/>
          </a:ln>
        </p:spPr>
        <p:txBody>
          <a:bodyPr spcFirstLastPara="1" wrap="square" lIns="0" tIns="0" rIns="0" bIns="0" anchor="t" anchorCtr="0">
            <a:spAutoFit/>
          </a:bodyPr>
          <a:lstStyle/>
          <a:p>
            <a:pPr marL="0" marR="0" lvl="0" indent="0" algn="l" rtl="0">
              <a:lnSpc>
                <a:spcPct val="161687"/>
              </a:lnSpc>
              <a:spcBef>
                <a:spcPts val="0"/>
              </a:spcBef>
              <a:spcAft>
                <a:spcPts val="0"/>
              </a:spcAft>
              <a:buNone/>
            </a:pPr>
            <a:r>
              <a:rPr lang="es-ES" sz="3200" b="1">
                <a:solidFill>
                  <a:srgbClr val="0F243E"/>
                </a:solidFill>
                <a:latin typeface="Poppins"/>
                <a:ea typeface="Poppins"/>
                <a:cs typeface="Poppins"/>
                <a:sym typeface="Poppins"/>
              </a:rPr>
              <a:t>Análisis Univariado</a:t>
            </a:r>
            <a:endParaRPr/>
          </a:p>
        </p:txBody>
      </p:sp>
      <p:pic>
        <p:nvPicPr>
          <p:cNvPr id="190" name="Google Shape;190;p4"/>
          <p:cNvPicPr preferRelativeResize="0"/>
          <p:nvPr/>
        </p:nvPicPr>
        <p:blipFill rotWithShape="1">
          <a:blip r:embed="rId4">
            <a:alphaModFix/>
          </a:blip>
          <a:srcRect/>
          <a:stretch/>
        </p:blipFill>
        <p:spPr>
          <a:xfrm>
            <a:off x="1325146" y="2397875"/>
            <a:ext cx="9420225" cy="3771900"/>
          </a:xfrm>
          <a:prstGeom prst="rect">
            <a:avLst/>
          </a:prstGeom>
          <a:noFill/>
          <a:ln>
            <a:noFill/>
          </a:ln>
        </p:spPr>
      </p:pic>
      <p:pic>
        <p:nvPicPr>
          <p:cNvPr id="191" name="Google Shape;191;p4"/>
          <p:cNvPicPr preferRelativeResize="0"/>
          <p:nvPr/>
        </p:nvPicPr>
        <p:blipFill rotWithShape="1">
          <a:blip r:embed="rId5">
            <a:alphaModFix/>
          </a:blip>
          <a:srcRect/>
          <a:stretch/>
        </p:blipFill>
        <p:spPr>
          <a:xfrm>
            <a:off x="1245670" y="6060462"/>
            <a:ext cx="10179547" cy="3771900"/>
          </a:xfrm>
          <a:prstGeom prst="rect">
            <a:avLst/>
          </a:prstGeom>
          <a:noFill/>
          <a:ln>
            <a:noFill/>
          </a:ln>
        </p:spPr>
      </p:pic>
      <p:sp>
        <p:nvSpPr>
          <p:cNvPr id="192" name="Google Shape;192;p4"/>
          <p:cNvSpPr txBox="1"/>
          <p:nvPr/>
        </p:nvSpPr>
        <p:spPr>
          <a:xfrm>
            <a:off x="11740625" y="1861451"/>
            <a:ext cx="6191400" cy="8121900"/>
          </a:xfrm>
          <a:prstGeom prst="rect">
            <a:avLst/>
          </a:prstGeom>
          <a:noFill/>
          <a:ln>
            <a:noFill/>
          </a:ln>
        </p:spPr>
        <p:txBody>
          <a:bodyPr spcFirstLastPara="1" wrap="square" lIns="0" tIns="0" rIns="0" bIns="0" anchor="t" anchorCtr="0">
            <a:spAutoFit/>
          </a:bodyPr>
          <a:lstStyle/>
          <a:p>
            <a:pPr marL="514350" marR="0" lvl="0" indent="-514350" algn="l" rtl="0">
              <a:lnSpc>
                <a:spcPct val="127464"/>
              </a:lnSpc>
              <a:spcBef>
                <a:spcPts val="0"/>
              </a:spcBef>
              <a:spcAft>
                <a:spcPts val="0"/>
              </a:spcAft>
              <a:buClr>
                <a:srgbClr val="000000"/>
              </a:buClr>
              <a:buSzPts val="2800"/>
              <a:buFont typeface="Calibri"/>
              <a:buAutoNum type="arabicPeriod"/>
            </a:pPr>
            <a:r>
              <a:rPr lang="es-ES" sz="2800">
                <a:solidFill>
                  <a:srgbClr val="000000"/>
                </a:solidFill>
                <a:latin typeface="Poppins"/>
                <a:ea typeface="Poppins"/>
                <a:cs typeface="Poppins"/>
                <a:sym typeface="Poppins"/>
              </a:rPr>
              <a:t>Pack:</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Distribución asimétrica positiva</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Concentración en valores pequeños (6-12 unidades)</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Outliers hasta 60 unidades</a:t>
            </a:r>
            <a:endParaRPr/>
          </a:p>
          <a:p>
            <a:pPr marL="514350" marR="0" lvl="0" indent="-514350" algn="l" rtl="0">
              <a:lnSpc>
                <a:spcPct val="127464"/>
              </a:lnSpc>
              <a:spcBef>
                <a:spcPts val="0"/>
              </a:spcBef>
              <a:spcAft>
                <a:spcPts val="0"/>
              </a:spcAft>
              <a:buClr>
                <a:srgbClr val="000000"/>
              </a:buClr>
              <a:buSzPts val="2800"/>
              <a:buFont typeface="Calibri"/>
              <a:buAutoNum type="arabicPeriod"/>
            </a:pPr>
            <a:r>
              <a:rPr lang="es-ES" sz="2800">
                <a:solidFill>
                  <a:srgbClr val="000000"/>
                </a:solidFill>
                <a:latin typeface="Poppins"/>
                <a:ea typeface="Poppins"/>
                <a:cs typeface="Poppins"/>
                <a:sym typeface="Poppins"/>
              </a:rPr>
              <a:t>Bottle Volume:</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Patrones de tamaños estandarizados</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Varios puntos de concentración</a:t>
            </a:r>
            <a:endParaRPr/>
          </a:p>
          <a:p>
            <a:pPr marL="514350" marR="0" lvl="0" indent="-514350" algn="l" rtl="0">
              <a:lnSpc>
                <a:spcPct val="127464"/>
              </a:lnSpc>
              <a:spcBef>
                <a:spcPts val="0"/>
              </a:spcBef>
              <a:spcAft>
                <a:spcPts val="0"/>
              </a:spcAft>
              <a:buClr>
                <a:srgbClr val="000000"/>
              </a:buClr>
              <a:buSzPts val="2800"/>
              <a:buFont typeface="Calibri"/>
              <a:buAutoNum type="arabicPeriod"/>
            </a:pPr>
            <a:r>
              <a:rPr lang="es-ES" sz="2800">
                <a:solidFill>
                  <a:srgbClr val="000000"/>
                </a:solidFill>
                <a:latin typeface="Poppins"/>
                <a:ea typeface="Poppins"/>
                <a:cs typeface="Poppins"/>
                <a:sym typeface="Poppins"/>
              </a:rPr>
              <a:t>Sales y Volume:</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Distribuciones sesgadas</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Patrones estacionales</a:t>
            </a:r>
            <a:endParaRPr/>
          </a:p>
          <a:p>
            <a:pPr marL="971550" marR="0" lvl="1" indent="-514350" algn="l" rtl="0">
              <a:lnSpc>
                <a:spcPct val="127464"/>
              </a:lnSpc>
              <a:spcBef>
                <a:spcPts val="0"/>
              </a:spcBef>
              <a:spcAft>
                <a:spcPts val="0"/>
              </a:spcAft>
              <a:buClr>
                <a:srgbClr val="000000"/>
              </a:buClr>
              <a:buSzPts val="2800"/>
              <a:buFont typeface="Arial"/>
              <a:buChar char="•"/>
            </a:pPr>
            <a:r>
              <a:rPr lang="es-ES" sz="2800" b="0" i="0" u="none" strike="noStrike" cap="none">
                <a:solidFill>
                  <a:srgbClr val="000000"/>
                </a:solidFill>
                <a:latin typeface="Poppins"/>
                <a:ea typeface="Poppins"/>
                <a:cs typeface="Poppins"/>
                <a:sym typeface="Poppins"/>
              </a:rPr>
              <a:t>Alta variabilidad</a:t>
            </a:r>
            <a:endParaRPr sz="2800" b="0" i="0" u="none" strike="noStrike" cap="none">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5"/>
          <p:cNvSpPr txBox="1"/>
          <p:nvPr/>
        </p:nvSpPr>
        <p:spPr>
          <a:xfrm>
            <a:off x="5114044" y="1009650"/>
            <a:ext cx="8059912"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de Correlaciones</a:t>
            </a:r>
            <a:endParaRPr/>
          </a:p>
        </p:txBody>
      </p:sp>
      <p:sp>
        <p:nvSpPr>
          <p:cNvPr id="199" name="Google Shape;199;p5"/>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200" name="Google Shape;200;p5"/>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201" name="Google Shape;201;p5"/>
          <p:cNvGrpSpPr/>
          <p:nvPr/>
        </p:nvGrpSpPr>
        <p:grpSpPr>
          <a:xfrm rot="3614395">
            <a:off x="15642302" y="3305446"/>
            <a:ext cx="6061985" cy="513483"/>
            <a:chOff x="0" y="-38100"/>
            <a:chExt cx="3139792" cy="265958"/>
          </a:xfrm>
        </p:grpSpPr>
        <p:sp>
          <p:nvSpPr>
            <p:cNvPr id="202" name="Google Shape;202;p5"/>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5"/>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4" name="Google Shape;204;p5"/>
          <p:cNvGrpSpPr/>
          <p:nvPr/>
        </p:nvGrpSpPr>
        <p:grpSpPr>
          <a:xfrm rot="-1795536">
            <a:off x="17264793" y="-2296463"/>
            <a:ext cx="3826016" cy="3918746"/>
            <a:chOff x="0" y="-38100"/>
            <a:chExt cx="830765" cy="850900"/>
          </a:xfrm>
        </p:grpSpPr>
        <p:sp>
          <p:nvSpPr>
            <p:cNvPr id="205" name="Google Shape;205;p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5"/>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07" name="Google Shape;207;p5"/>
          <p:cNvGrpSpPr/>
          <p:nvPr/>
        </p:nvGrpSpPr>
        <p:grpSpPr>
          <a:xfrm rot="3614395">
            <a:off x="14299283" y="1425182"/>
            <a:ext cx="7586069" cy="513483"/>
            <a:chOff x="0" y="-38100"/>
            <a:chExt cx="3929188" cy="265958"/>
          </a:xfrm>
        </p:grpSpPr>
        <p:sp>
          <p:nvSpPr>
            <p:cNvPr id="208" name="Google Shape;208;p5"/>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5"/>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0" name="Google Shape;210;p5"/>
          <p:cNvGrpSpPr/>
          <p:nvPr/>
        </p:nvGrpSpPr>
        <p:grpSpPr>
          <a:xfrm rot="-3617512">
            <a:off x="-2915556" y="-2343702"/>
            <a:ext cx="3826016" cy="3918746"/>
            <a:chOff x="0" y="-38100"/>
            <a:chExt cx="830765" cy="850900"/>
          </a:xfrm>
        </p:grpSpPr>
        <p:sp>
          <p:nvSpPr>
            <p:cNvPr id="211" name="Google Shape;211;p5"/>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5"/>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3" name="Google Shape;213;p5"/>
          <p:cNvGrpSpPr/>
          <p:nvPr/>
        </p:nvGrpSpPr>
        <p:grpSpPr>
          <a:xfrm rot="7182689">
            <a:off x="-2426083" y="2756573"/>
            <a:ext cx="4800043" cy="527422"/>
            <a:chOff x="0" y="-38100"/>
            <a:chExt cx="2357911" cy="259084"/>
          </a:xfrm>
        </p:grpSpPr>
        <p:sp>
          <p:nvSpPr>
            <p:cNvPr id="214" name="Google Shape;214;p5"/>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5"/>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16" name="Google Shape;216;p5"/>
          <p:cNvGrpSpPr/>
          <p:nvPr/>
        </p:nvGrpSpPr>
        <p:grpSpPr>
          <a:xfrm rot="7182689">
            <a:off x="-3458157" y="1398188"/>
            <a:ext cx="7451061" cy="503974"/>
            <a:chOff x="0" y="-38100"/>
            <a:chExt cx="3830457" cy="259084"/>
          </a:xfrm>
        </p:grpSpPr>
        <p:sp>
          <p:nvSpPr>
            <p:cNvPr id="217" name="Google Shape;217;p5"/>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5"/>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19" name="Google Shape;219;p5"/>
          <p:cNvSpPr txBox="1"/>
          <p:nvPr/>
        </p:nvSpPr>
        <p:spPr>
          <a:xfrm>
            <a:off x="10792380" y="3861430"/>
            <a:ext cx="6955838" cy="3216778"/>
          </a:xfrm>
          <a:prstGeom prst="rect">
            <a:avLst/>
          </a:prstGeom>
          <a:noFill/>
          <a:ln>
            <a:noFill/>
          </a:ln>
        </p:spPr>
        <p:txBody>
          <a:bodyPr spcFirstLastPara="1" wrap="square" lIns="0" tIns="0" rIns="0" bIns="0" anchor="t" anchorCtr="0">
            <a:spAutoFit/>
          </a:bodyPr>
          <a:lstStyle/>
          <a:p>
            <a:pPr marL="0" marR="0" lvl="0" indent="0" algn="l" rtl="0">
              <a:lnSpc>
                <a:spcPct val="127464"/>
              </a:lnSpc>
              <a:spcBef>
                <a:spcPts val="0"/>
              </a:spcBef>
              <a:spcAft>
                <a:spcPts val="0"/>
              </a:spcAft>
              <a:buNone/>
            </a:pPr>
            <a:r>
              <a:rPr lang="es-ES" sz="2800">
                <a:solidFill>
                  <a:srgbClr val="000000"/>
                </a:solidFill>
                <a:latin typeface="Poppins"/>
                <a:ea typeface="Poppins"/>
                <a:cs typeface="Poppins"/>
                <a:sym typeface="Poppins"/>
              </a:rPr>
              <a:t>Hallazgos Principales:</a:t>
            </a:r>
            <a:endParaRPr/>
          </a:p>
          <a:p>
            <a:pPr marL="457200" marR="0" lvl="0" indent="-457200" algn="l" rtl="0">
              <a:lnSpc>
                <a:spcPct val="127464"/>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Correlaciones fuertes entre medidas de volumen y ventas</a:t>
            </a:r>
            <a:endParaRPr/>
          </a:p>
          <a:p>
            <a:pPr marL="457200" marR="0" lvl="0" indent="-457200" algn="l" rtl="0">
              <a:lnSpc>
                <a:spcPct val="127464"/>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Relación inversa entre Pack y Bottle Volume</a:t>
            </a:r>
            <a:endParaRPr sz="2800">
              <a:solidFill>
                <a:srgbClr val="000000"/>
              </a:solidFill>
              <a:latin typeface="Poppins"/>
              <a:ea typeface="Poppins"/>
              <a:cs typeface="Poppins"/>
              <a:sym typeface="Poppins"/>
            </a:endParaRPr>
          </a:p>
          <a:p>
            <a:pPr marL="457200" marR="0" lvl="0" indent="-457200" algn="l" rtl="0">
              <a:lnSpc>
                <a:spcPct val="127464"/>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Patrones consistentes en precios y costos</a:t>
            </a:r>
            <a:endParaRPr/>
          </a:p>
        </p:txBody>
      </p:sp>
      <p:pic>
        <p:nvPicPr>
          <p:cNvPr id="220" name="Google Shape;220;p5"/>
          <p:cNvPicPr preferRelativeResize="0"/>
          <p:nvPr/>
        </p:nvPicPr>
        <p:blipFill rotWithShape="1">
          <a:blip r:embed="rId4">
            <a:alphaModFix/>
          </a:blip>
          <a:srcRect/>
          <a:stretch/>
        </p:blipFill>
        <p:spPr>
          <a:xfrm>
            <a:off x="1608613" y="2163322"/>
            <a:ext cx="8349719" cy="75626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6"/>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6"/>
          <p:cNvSpPr txBox="1"/>
          <p:nvPr/>
        </p:nvSpPr>
        <p:spPr>
          <a:xfrm>
            <a:off x="3493775" y="969310"/>
            <a:ext cx="10872647"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Temporal</a:t>
            </a:r>
            <a:endParaRPr/>
          </a:p>
        </p:txBody>
      </p:sp>
      <p:sp>
        <p:nvSpPr>
          <p:cNvPr id="227" name="Google Shape;227;p6"/>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228" name="Google Shape;228;p6"/>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229" name="Google Shape;229;p6"/>
          <p:cNvGrpSpPr/>
          <p:nvPr/>
        </p:nvGrpSpPr>
        <p:grpSpPr>
          <a:xfrm rot="3614395">
            <a:off x="15642302" y="3305446"/>
            <a:ext cx="6061985" cy="513483"/>
            <a:chOff x="0" y="-38100"/>
            <a:chExt cx="3139792" cy="265958"/>
          </a:xfrm>
        </p:grpSpPr>
        <p:sp>
          <p:nvSpPr>
            <p:cNvPr id="230" name="Google Shape;230;p6"/>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6"/>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2" name="Google Shape;232;p6"/>
          <p:cNvGrpSpPr/>
          <p:nvPr/>
        </p:nvGrpSpPr>
        <p:grpSpPr>
          <a:xfrm rot="-1795536">
            <a:off x="17264793" y="-2296463"/>
            <a:ext cx="3826016" cy="3918746"/>
            <a:chOff x="0" y="-38100"/>
            <a:chExt cx="830765" cy="850900"/>
          </a:xfrm>
        </p:grpSpPr>
        <p:sp>
          <p:nvSpPr>
            <p:cNvPr id="233" name="Google Shape;233;p6"/>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6"/>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5" name="Google Shape;235;p6"/>
          <p:cNvGrpSpPr/>
          <p:nvPr/>
        </p:nvGrpSpPr>
        <p:grpSpPr>
          <a:xfrm rot="3614395">
            <a:off x="14299283" y="1425182"/>
            <a:ext cx="7586069" cy="513483"/>
            <a:chOff x="0" y="-38100"/>
            <a:chExt cx="3929188" cy="265958"/>
          </a:xfrm>
        </p:grpSpPr>
        <p:sp>
          <p:nvSpPr>
            <p:cNvPr id="236" name="Google Shape;236;p6"/>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6"/>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8" name="Google Shape;238;p6"/>
          <p:cNvGrpSpPr/>
          <p:nvPr/>
        </p:nvGrpSpPr>
        <p:grpSpPr>
          <a:xfrm rot="-3617512">
            <a:off x="-2915556" y="-2343702"/>
            <a:ext cx="3826016" cy="3918746"/>
            <a:chOff x="0" y="-38100"/>
            <a:chExt cx="830765" cy="850900"/>
          </a:xfrm>
        </p:grpSpPr>
        <p:sp>
          <p:nvSpPr>
            <p:cNvPr id="239" name="Google Shape;239;p6"/>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6"/>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41" name="Google Shape;241;p6"/>
          <p:cNvPicPr preferRelativeResize="0"/>
          <p:nvPr/>
        </p:nvPicPr>
        <p:blipFill rotWithShape="1">
          <a:blip r:embed="rId4">
            <a:alphaModFix/>
          </a:blip>
          <a:srcRect/>
          <a:stretch/>
        </p:blipFill>
        <p:spPr>
          <a:xfrm>
            <a:off x="554035" y="2700122"/>
            <a:ext cx="10331588" cy="6377968"/>
          </a:xfrm>
          <a:prstGeom prst="rect">
            <a:avLst/>
          </a:prstGeom>
          <a:noFill/>
          <a:ln>
            <a:noFill/>
          </a:ln>
        </p:spPr>
      </p:pic>
      <p:grpSp>
        <p:nvGrpSpPr>
          <p:cNvPr id="242" name="Google Shape;242;p6"/>
          <p:cNvGrpSpPr/>
          <p:nvPr/>
        </p:nvGrpSpPr>
        <p:grpSpPr>
          <a:xfrm rot="7182689">
            <a:off x="-2426083" y="2756573"/>
            <a:ext cx="4800043" cy="527422"/>
            <a:chOff x="0" y="-38100"/>
            <a:chExt cx="2357911" cy="259084"/>
          </a:xfrm>
        </p:grpSpPr>
        <p:sp>
          <p:nvSpPr>
            <p:cNvPr id="243" name="Google Shape;243;p6"/>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6"/>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5" name="Google Shape;245;p6"/>
          <p:cNvGrpSpPr/>
          <p:nvPr/>
        </p:nvGrpSpPr>
        <p:grpSpPr>
          <a:xfrm rot="7182689">
            <a:off x="-3458157" y="1398188"/>
            <a:ext cx="7451061" cy="503974"/>
            <a:chOff x="0" y="-38100"/>
            <a:chExt cx="3830457" cy="259084"/>
          </a:xfrm>
        </p:grpSpPr>
        <p:sp>
          <p:nvSpPr>
            <p:cNvPr id="246" name="Google Shape;246;p6"/>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6"/>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48" name="Google Shape;248;p6"/>
          <p:cNvSpPr txBox="1"/>
          <p:nvPr/>
        </p:nvSpPr>
        <p:spPr>
          <a:xfrm>
            <a:off x="11469414" y="3020284"/>
            <a:ext cx="6081695" cy="5755935"/>
          </a:xfrm>
          <a:prstGeom prst="rect">
            <a:avLst/>
          </a:prstGeom>
          <a:noFill/>
          <a:ln>
            <a:noFill/>
          </a:ln>
        </p:spPr>
        <p:txBody>
          <a:bodyPr spcFirstLastPara="1" wrap="square" lIns="0" tIns="0" rIns="0" bIns="0" anchor="t" anchorCtr="0">
            <a:spAutoFit/>
          </a:bodyPr>
          <a:lstStyle/>
          <a:p>
            <a:pPr marL="457200" marR="0" lvl="0" indent="-457200" algn="l" rtl="0">
              <a:lnSpc>
                <a:spcPct val="150000"/>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Tendencia general creciente: $10M a $18M</a:t>
            </a:r>
            <a:endParaRPr/>
          </a:p>
          <a:p>
            <a:pPr marL="457200" marR="0" lvl="0" indent="-457200" algn="l" rtl="0">
              <a:lnSpc>
                <a:spcPct val="150000"/>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Patrones estacionales claros:</a:t>
            </a:r>
            <a:endParaRPr/>
          </a:p>
          <a:p>
            <a:pPr marL="914400" marR="0" lvl="1" indent="-457200" algn="l" rtl="0">
              <a:lnSpc>
                <a:spcPct val="150000"/>
              </a:lnSpc>
              <a:spcBef>
                <a:spcPts val="0"/>
              </a:spcBef>
              <a:spcAft>
                <a:spcPts val="0"/>
              </a:spcAft>
              <a:buClr>
                <a:srgbClr val="000000"/>
              </a:buClr>
              <a:buSzPts val="2800"/>
              <a:buFont typeface="Courier New"/>
              <a:buChar char="o"/>
            </a:pPr>
            <a:r>
              <a:rPr lang="es-ES" sz="2800" b="0" i="0" u="none" strike="noStrike" cap="none">
                <a:solidFill>
                  <a:srgbClr val="000000"/>
                </a:solidFill>
                <a:latin typeface="Poppins"/>
                <a:ea typeface="Poppins"/>
                <a:cs typeface="Poppins"/>
                <a:sym typeface="Poppins"/>
              </a:rPr>
              <a:t>Picos: Fin de año</a:t>
            </a:r>
            <a:endParaRPr/>
          </a:p>
          <a:p>
            <a:pPr marL="914400" marR="0" lvl="1" indent="-457200" algn="l" rtl="0">
              <a:lnSpc>
                <a:spcPct val="150000"/>
              </a:lnSpc>
              <a:spcBef>
                <a:spcPts val="0"/>
              </a:spcBef>
              <a:spcAft>
                <a:spcPts val="0"/>
              </a:spcAft>
              <a:buClr>
                <a:srgbClr val="000000"/>
              </a:buClr>
              <a:buSzPts val="2800"/>
              <a:buFont typeface="Courier New"/>
              <a:buChar char="o"/>
            </a:pPr>
            <a:r>
              <a:rPr lang="es-ES" sz="2800" b="0" i="0" u="none" strike="noStrike" cap="none">
                <a:solidFill>
                  <a:srgbClr val="000000"/>
                </a:solidFill>
                <a:latin typeface="Poppins"/>
                <a:ea typeface="Poppins"/>
                <a:cs typeface="Poppins"/>
                <a:sym typeface="Poppins"/>
              </a:rPr>
              <a:t>Valles: Enero</a:t>
            </a:r>
            <a:endParaRPr/>
          </a:p>
          <a:p>
            <a:pPr marL="457200" marR="0" lvl="0" indent="-457200" algn="l" rtl="0">
              <a:lnSpc>
                <a:spcPct val="150000"/>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Recuperación post-COVID con crecimiento acelerado</a:t>
            </a:r>
            <a:endParaRPr/>
          </a:p>
          <a:p>
            <a:pPr marL="457200" marR="0" lvl="0" indent="-457200" algn="l" rtl="0">
              <a:lnSpc>
                <a:spcPct val="150000"/>
              </a:lnSpc>
              <a:spcBef>
                <a:spcPts val="0"/>
              </a:spcBef>
              <a:spcAft>
                <a:spcPts val="0"/>
              </a:spcAft>
              <a:buClr>
                <a:srgbClr val="000000"/>
              </a:buClr>
              <a:buSzPts val="2800"/>
              <a:buFont typeface="Arial"/>
              <a:buChar char="•"/>
            </a:pPr>
            <a:r>
              <a:rPr lang="es-ES" sz="2800">
                <a:solidFill>
                  <a:srgbClr val="000000"/>
                </a:solidFill>
                <a:latin typeface="Poppins"/>
                <a:ea typeface="Poppins"/>
                <a:cs typeface="Poppins"/>
                <a:sym typeface="Poppins"/>
              </a:rPr>
              <a:t>Mayor volatilidad en períodos recientes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p:nvPr/>
        </p:nvSpPr>
        <p:spPr>
          <a:xfrm>
            <a:off x="11643126" y="-148127"/>
            <a:ext cx="6739165" cy="10583243"/>
          </a:xfrm>
          <a:custGeom>
            <a:avLst/>
            <a:gdLst/>
            <a:ahLst/>
            <a:cxnLst/>
            <a:rect l="l" t="t" r="r" b="b"/>
            <a:pathLst>
              <a:path w="21004783" h="32986092" extrusionOk="0">
                <a:moveTo>
                  <a:pt x="3160014" y="0"/>
                </a:moveTo>
                <a:lnTo>
                  <a:pt x="0" y="9356090"/>
                </a:lnTo>
                <a:lnTo>
                  <a:pt x="13488924" y="32986092"/>
                </a:lnTo>
                <a:lnTo>
                  <a:pt x="21004783" y="32986092"/>
                </a:lnTo>
                <a:lnTo>
                  <a:pt x="21004783" y="0"/>
                </a:lnTo>
                <a:close/>
              </a:path>
            </a:pathLst>
          </a:custGeom>
          <a:blipFill rotWithShape="1">
            <a:blip r:embed="rId3">
              <a:alphaModFix/>
            </a:blip>
            <a:stretch>
              <a:fillRect l="-36937" r="-9861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4" name="Google Shape;254;p7"/>
          <p:cNvGrpSpPr/>
          <p:nvPr/>
        </p:nvGrpSpPr>
        <p:grpSpPr>
          <a:xfrm>
            <a:off x="11283787" y="7901367"/>
            <a:ext cx="3142082" cy="2749321"/>
            <a:chOff x="0" y="0"/>
            <a:chExt cx="812800" cy="711200"/>
          </a:xfrm>
        </p:grpSpPr>
        <p:sp>
          <p:nvSpPr>
            <p:cNvPr id="255" name="Google Shape;255;p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7"/>
            <p:cNvSpPr txBox="1"/>
            <p:nvPr/>
          </p:nvSpPr>
          <p:spPr>
            <a:xfrm>
              <a:off x="127000" y="292100"/>
              <a:ext cx="558800" cy="368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57" name="Google Shape;257;p7"/>
          <p:cNvGrpSpPr/>
          <p:nvPr/>
        </p:nvGrpSpPr>
        <p:grpSpPr>
          <a:xfrm rot="3614395">
            <a:off x="8046518" y="7898600"/>
            <a:ext cx="11058055" cy="936677"/>
            <a:chOff x="0" y="-38100"/>
            <a:chExt cx="3139792" cy="265958"/>
          </a:xfrm>
        </p:grpSpPr>
        <p:sp>
          <p:nvSpPr>
            <p:cNvPr id="258" name="Google Shape;258;p7"/>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7"/>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0" name="Google Shape;260;p7"/>
          <p:cNvGrpSpPr/>
          <p:nvPr/>
        </p:nvGrpSpPr>
        <p:grpSpPr>
          <a:xfrm rot="-4292735">
            <a:off x="6724145" y="-3084918"/>
            <a:ext cx="7601173" cy="4656785"/>
            <a:chOff x="0" y="-38100"/>
            <a:chExt cx="435643" cy="266892"/>
          </a:xfrm>
        </p:grpSpPr>
        <p:sp>
          <p:nvSpPr>
            <p:cNvPr id="261" name="Google Shape;261;p7"/>
            <p:cNvSpPr/>
            <p:nvPr/>
          </p:nvSpPr>
          <p:spPr>
            <a:xfrm>
              <a:off x="0" y="0"/>
              <a:ext cx="435643" cy="228792"/>
            </a:xfrm>
            <a:custGeom>
              <a:avLst/>
              <a:gdLst/>
              <a:ahLst/>
              <a:cxnLst/>
              <a:rect l="l" t="t" r="r" b="b"/>
              <a:pathLst>
                <a:path w="435643" h="228792" extrusionOk="0">
                  <a:moveTo>
                    <a:pt x="203200" y="0"/>
                  </a:moveTo>
                  <a:lnTo>
                    <a:pt x="435643" y="0"/>
                  </a:lnTo>
                  <a:lnTo>
                    <a:pt x="232443" y="228792"/>
                  </a:lnTo>
                  <a:lnTo>
                    <a:pt x="0" y="228792"/>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7"/>
            <p:cNvSpPr txBox="1"/>
            <p:nvPr/>
          </p:nvSpPr>
          <p:spPr>
            <a:xfrm>
              <a:off x="101600" y="-38100"/>
              <a:ext cx="232443" cy="26689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3" name="Google Shape;263;p7"/>
          <p:cNvGrpSpPr/>
          <p:nvPr/>
        </p:nvGrpSpPr>
        <p:grpSpPr>
          <a:xfrm rot="3614395">
            <a:off x="5409025" y="4792066"/>
            <a:ext cx="14583244" cy="936677"/>
            <a:chOff x="0" y="-38100"/>
            <a:chExt cx="4140724" cy="265958"/>
          </a:xfrm>
        </p:grpSpPr>
        <p:sp>
          <p:nvSpPr>
            <p:cNvPr id="264" name="Google Shape;264;p7"/>
            <p:cNvSpPr/>
            <p:nvPr/>
          </p:nvSpPr>
          <p:spPr>
            <a:xfrm>
              <a:off x="0" y="0"/>
              <a:ext cx="4140724" cy="227858"/>
            </a:xfrm>
            <a:custGeom>
              <a:avLst/>
              <a:gdLst/>
              <a:ahLst/>
              <a:cxnLst/>
              <a:rect l="l" t="t" r="r" b="b"/>
              <a:pathLst>
                <a:path w="4140724" h="227858" extrusionOk="0">
                  <a:moveTo>
                    <a:pt x="3937524" y="0"/>
                  </a:moveTo>
                  <a:lnTo>
                    <a:pt x="0" y="0"/>
                  </a:lnTo>
                  <a:lnTo>
                    <a:pt x="203200" y="227858"/>
                  </a:lnTo>
                  <a:lnTo>
                    <a:pt x="4140724" y="227858"/>
                  </a:lnTo>
                  <a:lnTo>
                    <a:pt x="3937524"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7"/>
            <p:cNvSpPr txBox="1"/>
            <p:nvPr/>
          </p:nvSpPr>
          <p:spPr>
            <a:xfrm>
              <a:off x="101600" y="-38100"/>
              <a:ext cx="3937524"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6" name="Google Shape;266;p7"/>
          <p:cNvGrpSpPr/>
          <p:nvPr/>
        </p:nvGrpSpPr>
        <p:grpSpPr>
          <a:xfrm rot="-7180252">
            <a:off x="10459960" y="5975693"/>
            <a:ext cx="1329005" cy="641905"/>
            <a:chOff x="0" y="-38100"/>
            <a:chExt cx="812800" cy="392580"/>
          </a:xfrm>
        </p:grpSpPr>
        <p:sp>
          <p:nvSpPr>
            <p:cNvPr id="267" name="Google Shape;267;p7"/>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7"/>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69" name="Google Shape;269;p7"/>
          <p:cNvGrpSpPr/>
          <p:nvPr/>
        </p:nvGrpSpPr>
        <p:grpSpPr>
          <a:xfrm rot="-7180252">
            <a:off x="11095884" y="7093059"/>
            <a:ext cx="1329005" cy="641905"/>
            <a:chOff x="0" y="-38100"/>
            <a:chExt cx="812800" cy="392580"/>
          </a:xfrm>
        </p:grpSpPr>
        <p:sp>
          <p:nvSpPr>
            <p:cNvPr id="270" name="Google Shape;270;p7"/>
            <p:cNvSpPr/>
            <p:nvPr/>
          </p:nvSpPr>
          <p:spPr>
            <a:xfrm>
              <a:off x="0" y="0"/>
              <a:ext cx="812800" cy="354480"/>
            </a:xfrm>
            <a:custGeom>
              <a:avLst/>
              <a:gdLst/>
              <a:ahLst/>
              <a:cxnLst/>
              <a:rect l="l" t="t" r="r" b="b"/>
              <a:pathLst>
                <a:path w="812800" h="354480" extrusionOk="0">
                  <a:moveTo>
                    <a:pt x="609600" y="0"/>
                  </a:moveTo>
                  <a:lnTo>
                    <a:pt x="0" y="0"/>
                  </a:lnTo>
                  <a:lnTo>
                    <a:pt x="203200" y="354480"/>
                  </a:lnTo>
                  <a:lnTo>
                    <a:pt x="812800" y="354480"/>
                  </a:lnTo>
                  <a:lnTo>
                    <a:pt x="6096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7"/>
            <p:cNvSpPr txBox="1"/>
            <p:nvPr/>
          </p:nvSpPr>
          <p:spPr>
            <a:xfrm>
              <a:off x="101600" y="-38100"/>
              <a:ext cx="609600" cy="3925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72" name="Google Shape;272;p7"/>
          <p:cNvSpPr txBox="1"/>
          <p:nvPr/>
        </p:nvSpPr>
        <p:spPr>
          <a:xfrm>
            <a:off x="2213482" y="5293707"/>
            <a:ext cx="7081258" cy="727507"/>
          </a:xfrm>
          <a:prstGeom prst="rect">
            <a:avLst/>
          </a:prstGeom>
          <a:noFill/>
          <a:ln>
            <a:noFill/>
          </a:ln>
        </p:spPr>
        <p:txBody>
          <a:bodyPr spcFirstLastPara="1" wrap="square" lIns="0" tIns="0" rIns="0" bIns="0" anchor="t" anchorCtr="0">
            <a:spAutoFit/>
          </a:bodyPr>
          <a:lstStyle/>
          <a:p>
            <a:pPr marL="0" marR="0" lvl="0" indent="0" algn="l" rtl="0">
              <a:lnSpc>
                <a:spcPct val="77030"/>
              </a:lnSpc>
              <a:spcBef>
                <a:spcPts val="0"/>
              </a:spcBef>
              <a:spcAft>
                <a:spcPts val="0"/>
              </a:spcAft>
              <a:buNone/>
            </a:pPr>
            <a:r>
              <a:rPr lang="es-ES" sz="6600" b="1">
                <a:solidFill>
                  <a:srgbClr val="000000"/>
                </a:solidFill>
                <a:latin typeface="Poppins"/>
                <a:ea typeface="Poppins"/>
                <a:cs typeface="Poppins"/>
                <a:sym typeface="Poppins"/>
              </a:rPr>
              <a:t>Condado POLK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8"/>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8"/>
          <p:cNvSpPr txBox="1"/>
          <p:nvPr/>
        </p:nvSpPr>
        <p:spPr>
          <a:xfrm>
            <a:off x="3493775" y="969310"/>
            <a:ext cx="10872647"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Análisis Temporal</a:t>
            </a:r>
            <a:endParaRPr/>
          </a:p>
        </p:txBody>
      </p:sp>
      <p:sp>
        <p:nvSpPr>
          <p:cNvPr id="279" name="Google Shape;279;p8"/>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280" name="Google Shape;280;p8"/>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281" name="Google Shape;281;p8"/>
          <p:cNvGrpSpPr/>
          <p:nvPr/>
        </p:nvGrpSpPr>
        <p:grpSpPr>
          <a:xfrm rot="3614395">
            <a:off x="15642302" y="3305446"/>
            <a:ext cx="6061985" cy="513483"/>
            <a:chOff x="0" y="-38100"/>
            <a:chExt cx="3139792" cy="265958"/>
          </a:xfrm>
        </p:grpSpPr>
        <p:sp>
          <p:nvSpPr>
            <p:cNvPr id="282" name="Google Shape;282;p8"/>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8"/>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4" name="Google Shape;284;p8"/>
          <p:cNvGrpSpPr/>
          <p:nvPr/>
        </p:nvGrpSpPr>
        <p:grpSpPr>
          <a:xfrm rot="-1795536">
            <a:off x="17264793" y="-2296463"/>
            <a:ext cx="3826016" cy="3918746"/>
            <a:chOff x="0" y="-38100"/>
            <a:chExt cx="830765" cy="850900"/>
          </a:xfrm>
        </p:grpSpPr>
        <p:sp>
          <p:nvSpPr>
            <p:cNvPr id="285" name="Google Shape;285;p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8"/>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7" name="Google Shape;287;p8"/>
          <p:cNvGrpSpPr/>
          <p:nvPr/>
        </p:nvGrpSpPr>
        <p:grpSpPr>
          <a:xfrm rot="3614395">
            <a:off x="14299283" y="1425182"/>
            <a:ext cx="7586069" cy="513483"/>
            <a:chOff x="0" y="-38100"/>
            <a:chExt cx="3929188" cy="265958"/>
          </a:xfrm>
        </p:grpSpPr>
        <p:sp>
          <p:nvSpPr>
            <p:cNvPr id="288" name="Google Shape;288;p8"/>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8"/>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0" name="Google Shape;290;p8"/>
          <p:cNvGrpSpPr/>
          <p:nvPr/>
        </p:nvGrpSpPr>
        <p:grpSpPr>
          <a:xfrm rot="-3617512">
            <a:off x="-2915556" y="-2343702"/>
            <a:ext cx="3826016" cy="3918746"/>
            <a:chOff x="0" y="-38100"/>
            <a:chExt cx="830765" cy="850900"/>
          </a:xfrm>
        </p:grpSpPr>
        <p:sp>
          <p:nvSpPr>
            <p:cNvPr id="291" name="Google Shape;291;p8"/>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8"/>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3" name="Google Shape;293;p8"/>
          <p:cNvGrpSpPr/>
          <p:nvPr/>
        </p:nvGrpSpPr>
        <p:grpSpPr>
          <a:xfrm rot="7182689">
            <a:off x="-2426083" y="2756573"/>
            <a:ext cx="4800043" cy="527422"/>
            <a:chOff x="0" y="-38100"/>
            <a:chExt cx="2357911" cy="259084"/>
          </a:xfrm>
        </p:grpSpPr>
        <p:sp>
          <p:nvSpPr>
            <p:cNvPr id="294" name="Google Shape;294;p8"/>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8"/>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6" name="Google Shape;296;p8"/>
          <p:cNvGrpSpPr/>
          <p:nvPr/>
        </p:nvGrpSpPr>
        <p:grpSpPr>
          <a:xfrm rot="7182689">
            <a:off x="-3458157" y="1398188"/>
            <a:ext cx="7451061" cy="503974"/>
            <a:chOff x="0" y="-38100"/>
            <a:chExt cx="3830457" cy="259084"/>
          </a:xfrm>
        </p:grpSpPr>
        <p:sp>
          <p:nvSpPr>
            <p:cNvPr id="297" name="Google Shape;297;p8"/>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8"/>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9" name="Google Shape;299;p8"/>
          <p:cNvSpPr txBox="1"/>
          <p:nvPr/>
        </p:nvSpPr>
        <p:spPr>
          <a:xfrm>
            <a:off x="10695922" y="1964771"/>
            <a:ext cx="7521000" cy="7745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Tendencias: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Crecimiento sostenido: $5.5M → $10M+</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Clara tendencia alcista</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Estacionalidad:</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Picos: Nov-Dic</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Valles: Ene-Feb</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COVID &amp; Post:</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Caída inicial 2020</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Recuperación rápida</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Crecimiento acelerado posterior</a:t>
            </a:r>
            <a:endParaRPr/>
          </a:p>
          <a:p>
            <a:pPr marL="0" marR="0" lvl="0" indent="0" algn="l" rtl="0">
              <a:lnSpc>
                <a:spcPct val="150000"/>
              </a:lnSpc>
              <a:spcBef>
                <a:spcPts val="0"/>
              </a:spcBef>
              <a:spcAft>
                <a:spcPts val="0"/>
              </a:spcAft>
              <a:buNone/>
            </a:pPr>
            <a:r>
              <a:rPr lang="es-ES" sz="2600">
                <a:solidFill>
                  <a:srgbClr val="000000"/>
                </a:solidFill>
                <a:latin typeface="Poppins"/>
                <a:ea typeface="Poppins"/>
                <a:cs typeface="Poppins"/>
                <a:sym typeface="Poppins"/>
              </a:rPr>
              <a:t>Volatilidad:</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Aumenta en últimos años</a:t>
            </a:r>
            <a:endParaRPr/>
          </a:p>
          <a:p>
            <a:pPr marL="457200" marR="0" lvl="0" indent="-457200" algn="l" rtl="0">
              <a:lnSpc>
                <a:spcPct val="150000"/>
              </a:lnSpc>
              <a:spcBef>
                <a:spcPts val="0"/>
              </a:spcBef>
              <a:spcAft>
                <a:spcPts val="0"/>
              </a:spcAft>
              <a:buClr>
                <a:srgbClr val="000000"/>
              </a:buClr>
              <a:buSzPts val="2600"/>
              <a:buFont typeface="Arial"/>
              <a:buChar char="•"/>
            </a:pPr>
            <a:r>
              <a:rPr lang="es-ES" sz="2600">
                <a:solidFill>
                  <a:srgbClr val="000000"/>
                </a:solidFill>
                <a:latin typeface="Poppins"/>
                <a:ea typeface="Poppins"/>
                <a:cs typeface="Poppins"/>
                <a:sym typeface="Poppins"/>
              </a:rPr>
              <a:t>Mayores fluctuaciones 2021-2022</a:t>
            </a:r>
            <a:endParaRPr/>
          </a:p>
        </p:txBody>
      </p:sp>
      <p:pic>
        <p:nvPicPr>
          <p:cNvPr id="300" name="Google Shape;300;p8"/>
          <p:cNvPicPr preferRelativeResize="0"/>
          <p:nvPr/>
        </p:nvPicPr>
        <p:blipFill rotWithShape="1">
          <a:blip r:embed="rId4">
            <a:alphaModFix/>
          </a:blip>
          <a:srcRect/>
          <a:stretch/>
        </p:blipFill>
        <p:spPr>
          <a:xfrm>
            <a:off x="551115" y="2358732"/>
            <a:ext cx="9627648" cy="66845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9"/>
          <p:cNvSpPr/>
          <p:nvPr/>
        </p:nvSpPr>
        <p:spPr>
          <a:xfrm>
            <a:off x="2986321" y="3835592"/>
            <a:ext cx="1096897" cy="1044794"/>
          </a:xfrm>
          <a:custGeom>
            <a:avLst/>
            <a:gdLst/>
            <a:ahLst/>
            <a:cxnLst/>
            <a:rect l="l" t="t" r="r" b="b"/>
            <a:pathLst>
              <a:path w="1096897" h="1044794" extrusionOk="0">
                <a:moveTo>
                  <a:pt x="0" y="0"/>
                </a:moveTo>
                <a:lnTo>
                  <a:pt x="1096897" y="0"/>
                </a:lnTo>
                <a:lnTo>
                  <a:pt x="1096897" y="1044795"/>
                </a:lnTo>
                <a:lnTo>
                  <a:pt x="0" y="104479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9"/>
          <p:cNvSpPr txBox="1"/>
          <p:nvPr/>
        </p:nvSpPr>
        <p:spPr>
          <a:xfrm>
            <a:off x="3493775" y="969310"/>
            <a:ext cx="11975718" cy="666849"/>
          </a:xfrm>
          <a:prstGeom prst="rect">
            <a:avLst/>
          </a:prstGeom>
          <a:noFill/>
          <a:ln>
            <a:noFill/>
          </a:ln>
        </p:spPr>
        <p:txBody>
          <a:bodyPr spcFirstLastPara="1" wrap="square" lIns="0" tIns="0" rIns="0" bIns="0" anchor="t" anchorCtr="0">
            <a:spAutoFit/>
          </a:bodyPr>
          <a:lstStyle/>
          <a:p>
            <a:pPr marL="0" marR="0" lvl="0" indent="0" algn="ctr" rtl="0">
              <a:lnSpc>
                <a:spcPct val="114977"/>
              </a:lnSpc>
              <a:spcBef>
                <a:spcPts val="0"/>
              </a:spcBef>
              <a:spcAft>
                <a:spcPts val="0"/>
              </a:spcAft>
              <a:buNone/>
            </a:pPr>
            <a:r>
              <a:rPr lang="es-ES" sz="4500" b="1">
                <a:solidFill>
                  <a:srgbClr val="000000"/>
                </a:solidFill>
                <a:latin typeface="Poppins"/>
                <a:ea typeface="Poppins"/>
                <a:cs typeface="Poppins"/>
                <a:sym typeface="Poppins"/>
              </a:rPr>
              <a:t>Ventas por tiendas</a:t>
            </a:r>
            <a:endParaRPr/>
          </a:p>
        </p:txBody>
      </p:sp>
      <p:sp>
        <p:nvSpPr>
          <p:cNvPr id="307" name="Google Shape;307;p9"/>
          <p:cNvSpPr txBox="1"/>
          <p:nvPr/>
        </p:nvSpPr>
        <p:spPr>
          <a:xfrm>
            <a:off x="1077434" y="5837498"/>
            <a:ext cx="4914671"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Data-driven Decisions</a:t>
            </a:r>
            <a:endParaRPr/>
          </a:p>
        </p:txBody>
      </p:sp>
      <p:sp>
        <p:nvSpPr>
          <p:cNvPr id="308" name="Google Shape;308;p9"/>
          <p:cNvSpPr txBox="1"/>
          <p:nvPr/>
        </p:nvSpPr>
        <p:spPr>
          <a:xfrm>
            <a:off x="13292672" y="5837498"/>
            <a:ext cx="2912965" cy="457200"/>
          </a:xfrm>
          <a:prstGeom prst="rect">
            <a:avLst/>
          </a:prstGeom>
          <a:noFill/>
          <a:ln>
            <a:noFill/>
          </a:ln>
        </p:spPr>
        <p:txBody>
          <a:bodyPr spcFirstLastPara="1" wrap="square" lIns="0" tIns="0" rIns="0" bIns="0" anchor="t" anchorCtr="0">
            <a:spAutoFit/>
          </a:bodyPr>
          <a:lstStyle/>
          <a:p>
            <a:pPr marL="0" marR="0" lvl="0" indent="0" algn="ctr" rtl="0">
              <a:lnSpc>
                <a:spcPct val="115005"/>
              </a:lnSpc>
              <a:spcBef>
                <a:spcPts val="0"/>
              </a:spcBef>
              <a:spcAft>
                <a:spcPts val="0"/>
              </a:spcAft>
              <a:buNone/>
            </a:pPr>
            <a:r>
              <a:rPr lang="es-ES" sz="2999" b="1">
                <a:solidFill>
                  <a:srgbClr val="FFFFFF"/>
                </a:solidFill>
                <a:latin typeface="Poppins"/>
                <a:ea typeface="Poppins"/>
                <a:cs typeface="Poppins"/>
                <a:sym typeface="Poppins"/>
              </a:rPr>
              <a:t>Visualization</a:t>
            </a:r>
            <a:endParaRPr/>
          </a:p>
        </p:txBody>
      </p:sp>
      <p:grpSp>
        <p:nvGrpSpPr>
          <p:cNvPr id="309" name="Google Shape;309;p9"/>
          <p:cNvGrpSpPr/>
          <p:nvPr/>
        </p:nvGrpSpPr>
        <p:grpSpPr>
          <a:xfrm rot="3614395">
            <a:off x="15642302" y="3305446"/>
            <a:ext cx="6061985" cy="513483"/>
            <a:chOff x="0" y="-38100"/>
            <a:chExt cx="3139792" cy="265958"/>
          </a:xfrm>
        </p:grpSpPr>
        <p:sp>
          <p:nvSpPr>
            <p:cNvPr id="310" name="Google Shape;310;p9"/>
            <p:cNvSpPr/>
            <p:nvPr/>
          </p:nvSpPr>
          <p:spPr>
            <a:xfrm>
              <a:off x="0" y="0"/>
              <a:ext cx="3139792" cy="227858"/>
            </a:xfrm>
            <a:custGeom>
              <a:avLst/>
              <a:gdLst/>
              <a:ahLst/>
              <a:cxnLst/>
              <a:rect l="l" t="t" r="r" b="b"/>
              <a:pathLst>
                <a:path w="3139792" h="227858" extrusionOk="0">
                  <a:moveTo>
                    <a:pt x="2936592" y="0"/>
                  </a:moveTo>
                  <a:lnTo>
                    <a:pt x="0" y="0"/>
                  </a:lnTo>
                  <a:lnTo>
                    <a:pt x="203200" y="227858"/>
                  </a:lnTo>
                  <a:lnTo>
                    <a:pt x="3139792" y="227858"/>
                  </a:lnTo>
                  <a:lnTo>
                    <a:pt x="2936592"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9"/>
            <p:cNvSpPr txBox="1"/>
            <p:nvPr/>
          </p:nvSpPr>
          <p:spPr>
            <a:xfrm>
              <a:off x="101600" y="-38100"/>
              <a:ext cx="2936592"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2" name="Google Shape;312;p9"/>
          <p:cNvGrpSpPr/>
          <p:nvPr/>
        </p:nvGrpSpPr>
        <p:grpSpPr>
          <a:xfrm rot="-1795536">
            <a:off x="17264793" y="-2296463"/>
            <a:ext cx="3826016" cy="3918746"/>
            <a:chOff x="0" y="-38100"/>
            <a:chExt cx="830765" cy="850900"/>
          </a:xfrm>
        </p:grpSpPr>
        <p:sp>
          <p:nvSpPr>
            <p:cNvPr id="313" name="Google Shape;313;p9"/>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9"/>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5" name="Google Shape;315;p9"/>
          <p:cNvGrpSpPr/>
          <p:nvPr/>
        </p:nvGrpSpPr>
        <p:grpSpPr>
          <a:xfrm rot="3614395">
            <a:off x="14299283" y="1425182"/>
            <a:ext cx="7586069" cy="513483"/>
            <a:chOff x="0" y="-38100"/>
            <a:chExt cx="3929188" cy="265958"/>
          </a:xfrm>
        </p:grpSpPr>
        <p:sp>
          <p:nvSpPr>
            <p:cNvPr id="316" name="Google Shape;316;p9"/>
            <p:cNvSpPr/>
            <p:nvPr/>
          </p:nvSpPr>
          <p:spPr>
            <a:xfrm>
              <a:off x="0" y="0"/>
              <a:ext cx="3929188" cy="227858"/>
            </a:xfrm>
            <a:custGeom>
              <a:avLst/>
              <a:gdLst/>
              <a:ahLst/>
              <a:cxnLst/>
              <a:rect l="l" t="t" r="r" b="b"/>
              <a:pathLst>
                <a:path w="3929188" h="227858" extrusionOk="0">
                  <a:moveTo>
                    <a:pt x="3725988" y="0"/>
                  </a:moveTo>
                  <a:lnTo>
                    <a:pt x="0" y="0"/>
                  </a:lnTo>
                  <a:lnTo>
                    <a:pt x="203200" y="227858"/>
                  </a:lnTo>
                  <a:lnTo>
                    <a:pt x="3929188" y="227858"/>
                  </a:lnTo>
                  <a:lnTo>
                    <a:pt x="3725988"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9"/>
            <p:cNvSpPr txBox="1"/>
            <p:nvPr/>
          </p:nvSpPr>
          <p:spPr>
            <a:xfrm>
              <a:off x="101600" y="-38100"/>
              <a:ext cx="3725988" cy="26595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8" name="Google Shape;318;p9"/>
          <p:cNvGrpSpPr/>
          <p:nvPr/>
        </p:nvGrpSpPr>
        <p:grpSpPr>
          <a:xfrm rot="-3617512">
            <a:off x="-2915556" y="-2343702"/>
            <a:ext cx="3826016" cy="3918746"/>
            <a:chOff x="0" y="-38100"/>
            <a:chExt cx="830765" cy="850900"/>
          </a:xfrm>
        </p:grpSpPr>
        <p:sp>
          <p:nvSpPr>
            <p:cNvPr id="319" name="Google Shape;319;p9"/>
            <p:cNvSpPr/>
            <p:nvPr/>
          </p:nvSpPr>
          <p:spPr>
            <a:xfrm>
              <a:off x="0" y="0"/>
              <a:ext cx="830765" cy="812800"/>
            </a:xfrm>
            <a:custGeom>
              <a:avLst/>
              <a:gdLst/>
              <a:ahLst/>
              <a:cxnLst/>
              <a:rect l="l" t="t" r="r" b="b"/>
              <a:pathLst>
                <a:path w="830765" h="812800" extrusionOk="0">
                  <a:moveTo>
                    <a:pt x="0" y="0"/>
                  </a:moveTo>
                  <a:lnTo>
                    <a:pt x="830765" y="0"/>
                  </a:lnTo>
                  <a:lnTo>
                    <a:pt x="830765" y="812800"/>
                  </a:lnTo>
                  <a:lnTo>
                    <a:pt x="0" y="81280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9"/>
            <p:cNvSpPr txBox="1"/>
            <p:nvPr/>
          </p:nvSpPr>
          <p:spPr>
            <a:xfrm>
              <a:off x="0" y="-38100"/>
              <a:ext cx="83076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21" name="Google Shape;321;p9"/>
          <p:cNvPicPr preferRelativeResize="0"/>
          <p:nvPr/>
        </p:nvPicPr>
        <p:blipFill rotWithShape="1">
          <a:blip r:embed="rId4">
            <a:alphaModFix/>
          </a:blip>
          <a:srcRect/>
          <a:stretch/>
        </p:blipFill>
        <p:spPr>
          <a:xfrm>
            <a:off x="353353" y="2138331"/>
            <a:ext cx="9483345" cy="7601087"/>
          </a:xfrm>
          <a:prstGeom prst="rect">
            <a:avLst/>
          </a:prstGeom>
          <a:noFill/>
          <a:ln>
            <a:noFill/>
          </a:ln>
        </p:spPr>
      </p:pic>
      <p:grpSp>
        <p:nvGrpSpPr>
          <p:cNvPr id="322" name="Google Shape;322;p9"/>
          <p:cNvGrpSpPr/>
          <p:nvPr/>
        </p:nvGrpSpPr>
        <p:grpSpPr>
          <a:xfrm rot="7182689">
            <a:off x="-2426083" y="2756573"/>
            <a:ext cx="4800043" cy="527422"/>
            <a:chOff x="0" y="-38100"/>
            <a:chExt cx="2357911" cy="259084"/>
          </a:xfrm>
        </p:grpSpPr>
        <p:sp>
          <p:nvSpPr>
            <p:cNvPr id="323" name="Google Shape;323;p9"/>
            <p:cNvSpPr/>
            <p:nvPr/>
          </p:nvSpPr>
          <p:spPr>
            <a:xfrm>
              <a:off x="0" y="0"/>
              <a:ext cx="2357911" cy="220984"/>
            </a:xfrm>
            <a:custGeom>
              <a:avLst/>
              <a:gdLst/>
              <a:ahLst/>
              <a:cxnLst/>
              <a:rect l="l" t="t" r="r" b="b"/>
              <a:pathLst>
                <a:path w="2357911" h="220984" extrusionOk="0">
                  <a:moveTo>
                    <a:pt x="203200" y="0"/>
                  </a:moveTo>
                  <a:lnTo>
                    <a:pt x="2357911" y="0"/>
                  </a:lnTo>
                  <a:lnTo>
                    <a:pt x="2154711" y="220984"/>
                  </a:lnTo>
                  <a:lnTo>
                    <a:pt x="0" y="220984"/>
                  </a:lnTo>
                  <a:lnTo>
                    <a:pt x="203200" y="0"/>
                  </a:lnTo>
                  <a:close/>
                </a:path>
              </a:pathLst>
            </a:custGeom>
            <a:solidFill>
              <a:srgbClr val="2B486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9"/>
            <p:cNvSpPr txBox="1"/>
            <p:nvPr/>
          </p:nvSpPr>
          <p:spPr>
            <a:xfrm>
              <a:off x="101600" y="-38100"/>
              <a:ext cx="2154711"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5" name="Google Shape;325;p9"/>
          <p:cNvGrpSpPr/>
          <p:nvPr/>
        </p:nvGrpSpPr>
        <p:grpSpPr>
          <a:xfrm rot="7182689">
            <a:off x="-3458157" y="1398188"/>
            <a:ext cx="7451061" cy="503974"/>
            <a:chOff x="0" y="-38100"/>
            <a:chExt cx="3830457" cy="259084"/>
          </a:xfrm>
        </p:grpSpPr>
        <p:sp>
          <p:nvSpPr>
            <p:cNvPr id="326" name="Google Shape;326;p9"/>
            <p:cNvSpPr/>
            <p:nvPr/>
          </p:nvSpPr>
          <p:spPr>
            <a:xfrm>
              <a:off x="0" y="0"/>
              <a:ext cx="3830457" cy="220984"/>
            </a:xfrm>
            <a:custGeom>
              <a:avLst/>
              <a:gdLst/>
              <a:ahLst/>
              <a:cxnLst/>
              <a:rect l="l" t="t" r="r" b="b"/>
              <a:pathLst>
                <a:path w="3830457" h="220984" extrusionOk="0">
                  <a:moveTo>
                    <a:pt x="203200" y="0"/>
                  </a:moveTo>
                  <a:lnTo>
                    <a:pt x="3830457" y="0"/>
                  </a:lnTo>
                  <a:lnTo>
                    <a:pt x="3627257" y="220984"/>
                  </a:lnTo>
                  <a:lnTo>
                    <a:pt x="0" y="220984"/>
                  </a:lnTo>
                  <a:lnTo>
                    <a:pt x="203200" y="0"/>
                  </a:lnTo>
                  <a:close/>
                </a:path>
              </a:pathLst>
            </a:custGeom>
            <a:solidFill>
              <a:srgbClr val="0088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9"/>
            <p:cNvSpPr txBox="1"/>
            <p:nvPr/>
          </p:nvSpPr>
          <p:spPr>
            <a:xfrm>
              <a:off x="101600" y="-38100"/>
              <a:ext cx="3627256" cy="25908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8" name="Google Shape;328;p9"/>
          <p:cNvSpPr txBox="1"/>
          <p:nvPr/>
        </p:nvSpPr>
        <p:spPr>
          <a:xfrm>
            <a:off x="10067163" y="2945594"/>
            <a:ext cx="7535038" cy="5693866"/>
          </a:xfrm>
          <a:prstGeom prst="rect">
            <a:avLst/>
          </a:prstGeom>
          <a:noFill/>
          <a:ln>
            <a:noFill/>
          </a:ln>
        </p:spPr>
        <p:txBody>
          <a:bodyPr spcFirstLastPara="1" wrap="square" lIns="91425" tIns="45700" rIns="91425" bIns="45700" anchor="t" anchorCtr="0">
            <a:spAutoFit/>
          </a:bodyPr>
          <a:lstStyle/>
          <a:p>
            <a:pPr marL="0" marR="0" lvl="0" indent="-165100" algn="just" rtl="0">
              <a:spcBef>
                <a:spcPts val="0"/>
              </a:spcBef>
              <a:spcAft>
                <a:spcPts val="0"/>
              </a:spcAft>
              <a:buClr>
                <a:schemeClr val="dk1"/>
              </a:buClr>
              <a:buSzPts val="2600"/>
              <a:buFont typeface="Calibri"/>
              <a:buAutoNum type="arabicPeriod"/>
            </a:pPr>
            <a:r>
              <a:rPr lang="es-ES" sz="2600" b="1">
                <a:solidFill>
                  <a:schemeClr val="dk1"/>
                </a:solidFill>
                <a:latin typeface="Poppins"/>
                <a:ea typeface="Poppins"/>
                <a:cs typeface="Poppins"/>
                <a:sym typeface="Poppins"/>
              </a:rPr>
              <a:t>Dominancia del Mercado:</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Dos tiendas (HY-VEE #3 y CENTRAL CITY 2) lideran claramente con ventas sobre $40M cada una</a:t>
            </a:r>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Existe una gran brecha entre estos líderes y el resto</a:t>
            </a:r>
            <a:endParaRPr/>
          </a:p>
          <a:p>
            <a:pPr marL="0" marR="0" lvl="0" indent="-165100" algn="just" rtl="0">
              <a:spcBef>
                <a:spcPts val="0"/>
              </a:spcBef>
              <a:spcAft>
                <a:spcPts val="0"/>
              </a:spcAft>
              <a:buClr>
                <a:schemeClr val="dk1"/>
              </a:buClr>
              <a:buSzPts val="2600"/>
              <a:buFont typeface="Calibri"/>
              <a:buAutoNum type="arabicPeriod" startAt="2"/>
            </a:pPr>
            <a:r>
              <a:rPr lang="es-ES" sz="2600" b="1">
                <a:solidFill>
                  <a:schemeClr val="dk1"/>
                </a:solidFill>
                <a:latin typeface="Poppins"/>
                <a:ea typeface="Poppins"/>
                <a:cs typeface="Poppins"/>
                <a:sym typeface="Poppins"/>
              </a:rPr>
              <a:t>Presencia de Cadenas:</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HY-VEE es el jugador dominante con múltiples tiendas en el top 15</a:t>
            </a:r>
            <a:endParaRPr/>
          </a:p>
          <a:p>
            <a:pPr marL="0" marR="0" lvl="0" indent="-165100" algn="just" rtl="0">
              <a:spcBef>
                <a:spcPts val="0"/>
              </a:spcBef>
              <a:spcAft>
                <a:spcPts val="0"/>
              </a:spcAft>
              <a:buClr>
                <a:schemeClr val="dk1"/>
              </a:buClr>
              <a:buSzPts val="2600"/>
              <a:buFont typeface="Calibri"/>
              <a:buAutoNum type="arabicPeriod" startAt="3"/>
            </a:pPr>
            <a:r>
              <a:rPr lang="es-ES" sz="2600" b="1">
                <a:solidFill>
                  <a:schemeClr val="dk1"/>
                </a:solidFill>
                <a:latin typeface="Poppins"/>
                <a:ea typeface="Poppins"/>
                <a:cs typeface="Poppins"/>
                <a:sym typeface="Poppins"/>
              </a:rPr>
              <a:t>Distribución:</a:t>
            </a:r>
            <a:endParaRPr sz="2600">
              <a:solidFill>
                <a:schemeClr val="dk1"/>
              </a:solidFill>
              <a:latin typeface="Poppins"/>
              <a:ea typeface="Poppins"/>
              <a:cs typeface="Poppins"/>
              <a:sym typeface="Poppins"/>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Después de los dos líderes, las ventas muestran una disminución gradual</a:t>
            </a:r>
            <a:endParaRPr/>
          </a:p>
          <a:p>
            <a:pPr marL="457200" marR="0" lvl="0" indent="-457200" algn="just" rtl="0">
              <a:spcBef>
                <a:spcPts val="0"/>
              </a:spcBef>
              <a:spcAft>
                <a:spcPts val="0"/>
              </a:spcAft>
              <a:buClr>
                <a:schemeClr val="dk1"/>
              </a:buClr>
              <a:buSzPts val="2600"/>
              <a:buFont typeface="Arial"/>
              <a:buChar char="•"/>
            </a:pPr>
            <a:r>
              <a:rPr lang="es-ES" sz="2600">
                <a:solidFill>
                  <a:schemeClr val="dk1"/>
                </a:solidFill>
                <a:latin typeface="Poppins"/>
                <a:ea typeface="Poppins"/>
                <a:cs typeface="Poppins"/>
                <a:sym typeface="Poppins"/>
              </a:rPr>
              <a:t>El resto de las tiendas tienen ventas entre $5-15M</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1768</Words>
  <Application>Microsoft Office PowerPoint</Application>
  <PresentationFormat>Personalizado</PresentationFormat>
  <Paragraphs>278</Paragraphs>
  <Slides>33</Slides>
  <Notes>33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Calibri</vt:lpstr>
      <vt:lpstr>Arial</vt:lpstr>
      <vt:lpstr>Courier New</vt:lpstr>
      <vt:lpstr>Poppins</vt:lpstr>
      <vt:lpstr>Poppins SemiBold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CLAUDIA ESTELLA DE LA HOZ GRANADILLO</dc:creator>
  <cp:lastModifiedBy>Hoz Granadillo Claudia E De La</cp:lastModifiedBy>
  <cp:revision>1</cp:revision>
  <dcterms:created xsi:type="dcterms:W3CDTF">2006-08-16T00:00:00Z</dcterms:created>
  <dcterms:modified xsi:type="dcterms:W3CDTF">2024-11-13T14:57:16Z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9e4846-88cf-4894-bf06-ac98d70f27be_Enabled">
    <vt:lpwstr>true</vt:lpwstr>
  </property>
  <property fmtid="{D5CDD505-2E9C-101B-9397-08002B2CF9AE}" pid="3" name="MSIP_Label_349e4846-88cf-4894-bf06-ac98d70f27be_SetDate">
    <vt:lpwstr>2024-10-31T12:58:16Z</vt:lpwstr>
  </property>
  <property fmtid="{D5CDD505-2E9C-101B-9397-08002B2CF9AE}" pid="4" name="MSIP_Label_349e4846-88cf-4894-bf06-ac98d70f27be_Method">
    <vt:lpwstr>Privileged</vt:lpwstr>
  </property>
  <property fmtid="{D5CDD505-2E9C-101B-9397-08002B2CF9AE}" pid="5" name="MSIP_Label_349e4846-88cf-4894-bf06-ac98d70f27be_Name">
    <vt:lpwstr>Pública</vt:lpwstr>
  </property>
  <property fmtid="{D5CDD505-2E9C-101B-9397-08002B2CF9AE}" pid="6" name="MSIP_Label_349e4846-88cf-4894-bf06-ac98d70f27be_SiteId">
    <vt:lpwstr>5fd5460a-b425-49de-9bd0-fcd26270d30c</vt:lpwstr>
  </property>
  <property fmtid="{D5CDD505-2E9C-101B-9397-08002B2CF9AE}" pid="7" name="MSIP_Label_349e4846-88cf-4894-bf06-ac98d70f27be_ActionId">
    <vt:lpwstr>fa33a58e-839e-42a7-bbe6-2fda8b445c11</vt:lpwstr>
  </property>
  <property fmtid="{D5CDD505-2E9C-101B-9397-08002B2CF9AE}" pid="8" name="MSIP_Label_349e4846-88cf-4894-bf06-ac98d70f27be_ContentBits">
    <vt:lpwstr>0</vt:lpwstr>
  </property>
</Properties>
</file>